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7" r:id="rId3"/>
    <p:sldId id="258" r:id="rId4"/>
    <p:sldId id="257" r:id="rId5"/>
    <p:sldId id="265" r:id="rId6"/>
    <p:sldId id="259" r:id="rId7"/>
    <p:sldId id="260" r:id="rId8"/>
    <p:sldId id="261" r:id="rId9"/>
    <p:sldId id="262" r:id="rId10"/>
    <p:sldId id="263" r:id="rId11"/>
    <p:sldId id="266" r:id="rId12"/>
    <p:sldId id="268" r:id="rId13"/>
    <p:sldId id="269" r:id="rId14"/>
    <p:sldId id="270" r:id="rId15"/>
    <p:sldId id="271" r:id="rId16"/>
    <p:sldId id="281" r:id="rId17"/>
    <p:sldId id="282" r:id="rId18"/>
    <p:sldId id="278" r:id="rId19"/>
    <p:sldId id="279" r:id="rId20"/>
    <p:sldId id="284" r:id="rId21"/>
    <p:sldId id="285" r:id="rId22"/>
    <p:sldId id="286" r:id="rId23"/>
    <p:sldId id="287" r:id="rId24"/>
    <p:sldId id="288" r:id="rId25"/>
    <p:sldId id="289" r:id="rId26"/>
    <p:sldId id="290" r:id="rId27"/>
    <p:sldId id="291" r:id="rId28"/>
    <p:sldId id="292" r:id="rId29"/>
    <p:sldId id="267" r:id="rId30"/>
    <p:sldId id="293" r:id="rId31"/>
    <p:sldId id="264" r:id="rId32"/>
    <p:sldId id="294" r:id="rId33"/>
    <p:sldId id="273"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82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1EB64-4912-4CE6-AF91-B916551DB949}" type="datetimeFigureOut">
              <a:rPr lang="en-IN" smtClean="0"/>
              <a:t>18-11-2022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0F293-7E38-4995-98C8-F7C2467BEA68}" type="slidenum">
              <a:rPr lang="en-IN" smtClean="0"/>
              <a:t>‹#›</a:t>
            </a:fld>
            <a:endParaRPr lang="en-IN"/>
          </a:p>
        </p:txBody>
      </p:sp>
    </p:spTree>
    <p:extLst>
      <p:ext uri="{BB962C8B-B14F-4D97-AF65-F5344CB8AC3E}">
        <p14:creationId xmlns:p14="http://schemas.microsoft.com/office/powerpoint/2010/main" val="383867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0859-A0A7-EB72-F038-3125B58DAB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852660-3D3C-253A-66C5-FDFAD6A664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E70218-502D-A306-913D-D6E5F59F8E6E}"/>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5" name="Footer Placeholder 4">
            <a:extLst>
              <a:ext uri="{FF2B5EF4-FFF2-40B4-BE49-F238E27FC236}">
                <a16:creationId xmlns:a16="http://schemas.microsoft.com/office/drawing/2014/main" id="{48AFBDB3-B547-45C1-7EC4-9F354F74D6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F58554-242F-C56F-3D47-E7BBFC4B0CF9}"/>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3033515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8A8EB-9BA3-EC80-1607-AB97EE84D78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A657A4-D87F-8587-5DB6-F1EB02B5F7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40731D-EC7A-4798-70D1-D1295953A2DD}"/>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5" name="Footer Placeholder 4">
            <a:extLst>
              <a:ext uri="{FF2B5EF4-FFF2-40B4-BE49-F238E27FC236}">
                <a16:creationId xmlns:a16="http://schemas.microsoft.com/office/drawing/2014/main" id="{5B292CEA-E3A3-EE89-8972-4A0CB7855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65FEA6-E035-BCFC-7EAB-A08D340773D8}"/>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169909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FAD00-06C2-63E5-93C0-AED1A0782E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B11C2-B958-612F-1DA0-4B3AEC96B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3191C8-F7AC-CDDA-F35D-5289FB78C330}"/>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5" name="Footer Placeholder 4">
            <a:extLst>
              <a:ext uri="{FF2B5EF4-FFF2-40B4-BE49-F238E27FC236}">
                <a16:creationId xmlns:a16="http://schemas.microsoft.com/office/drawing/2014/main" id="{452DCDDA-9D3E-5831-E0A4-44A0510560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050A8-E213-F7A6-732F-E388B6619582}"/>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1338364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40CC-D356-C50D-86B1-C8F6E8E451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5DCA9D-8759-DFF1-DFA8-4F20C5BD9E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0BA53-D4EA-48AC-17B4-82ADC34590F4}"/>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5" name="Footer Placeholder 4">
            <a:extLst>
              <a:ext uri="{FF2B5EF4-FFF2-40B4-BE49-F238E27FC236}">
                <a16:creationId xmlns:a16="http://schemas.microsoft.com/office/drawing/2014/main" id="{9FBAF76C-0091-06EC-F191-A8D46A009F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3CAB4F-DDB2-DCFA-156C-CC56984F7FA4}"/>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49256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C12E-878F-C61F-BAD8-CA2B8EF47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DECC7FB-9C4A-D61A-044F-A09A275DB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E1B9F3-30E4-807A-4F0A-9C1DBECBAEE8}"/>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5" name="Footer Placeholder 4">
            <a:extLst>
              <a:ext uri="{FF2B5EF4-FFF2-40B4-BE49-F238E27FC236}">
                <a16:creationId xmlns:a16="http://schemas.microsoft.com/office/drawing/2014/main" id="{BC698535-85AF-69C6-02E7-9406DEF0C9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BFB8E-C29C-CFF0-5F5C-6BEDFA7B519D}"/>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350208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60F3-B58E-DE6B-0BBF-27E593A8A3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651EF-D270-8350-AB22-7A9FFD743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082D2A-F3B0-2148-762A-B11DDC5E78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53CC40-ED8B-A77C-86FC-60BEEE92F47D}"/>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6" name="Footer Placeholder 5">
            <a:extLst>
              <a:ext uri="{FF2B5EF4-FFF2-40B4-BE49-F238E27FC236}">
                <a16:creationId xmlns:a16="http://schemas.microsoft.com/office/drawing/2014/main" id="{4E0B2EEB-3A3E-5579-E51F-E076A84BBB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FE0C4E-FBBE-3A0C-CE7B-8D307DD3A628}"/>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227503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925B-37B7-927F-BB5A-A6A2B70D56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B3A1FA-FDE9-2E16-5B3D-09324173C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196C28-54AB-6D4A-10AD-E12C45DB7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FB032E5-DA26-A942-821D-A9DA5BA4AD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4CF7B-83AD-CA1C-4F15-6127CD47DD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45CB6B-C867-7C9B-599F-8ABE51FFFC5F}"/>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8" name="Footer Placeholder 7">
            <a:extLst>
              <a:ext uri="{FF2B5EF4-FFF2-40B4-BE49-F238E27FC236}">
                <a16:creationId xmlns:a16="http://schemas.microsoft.com/office/drawing/2014/main" id="{DF53F39D-836E-5FBA-1DAD-0CC0BAE3D2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85E9106-EA13-37AF-3F0A-BD0FE4F51BC1}"/>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395548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13DF-D638-FDB9-6227-4F2449926A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D6BC57-8D7F-571B-FC5B-2550C210A69E}"/>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4" name="Footer Placeholder 3">
            <a:extLst>
              <a:ext uri="{FF2B5EF4-FFF2-40B4-BE49-F238E27FC236}">
                <a16:creationId xmlns:a16="http://schemas.microsoft.com/office/drawing/2014/main" id="{ED1E3A5D-7CC2-273B-9677-0AD1077AE1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4248A9-AEF6-5CD5-8CE4-4CC603BBF38B}"/>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1965623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705EE-1B4E-A049-1F56-41E672E047BF}"/>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3" name="Footer Placeholder 2">
            <a:extLst>
              <a:ext uri="{FF2B5EF4-FFF2-40B4-BE49-F238E27FC236}">
                <a16:creationId xmlns:a16="http://schemas.microsoft.com/office/drawing/2014/main" id="{D7DD0B14-5B3E-A1FD-AF1C-9DAFC55659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BB7DFD1-122C-8D93-D010-5F65035BBBFE}"/>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5069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3C18-174B-32F7-8C67-E5BEDDFA8D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42A367-676C-B929-C9D2-2E28B210FA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6383BC9-34B1-C5A9-13DA-D67A67E98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51F1E-B9A2-5E33-006B-5F3D09C5A02E}"/>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6" name="Footer Placeholder 5">
            <a:extLst>
              <a:ext uri="{FF2B5EF4-FFF2-40B4-BE49-F238E27FC236}">
                <a16:creationId xmlns:a16="http://schemas.microsoft.com/office/drawing/2014/main" id="{BF426A31-978C-B6C7-F303-6A627E8286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755961-334D-0B9B-8362-775A903DDB6C}"/>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392580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E96F-ADD7-7E07-BE89-24601D766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08B496-537D-F822-FF81-E644117C0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5F91A89-A13F-0334-12B4-32B78E490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B9E5C-4E80-36ED-4996-7E3D789B4F7F}"/>
              </a:ext>
            </a:extLst>
          </p:cNvPr>
          <p:cNvSpPr>
            <a:spLocks noGrp="1"/>
          </p:cNvSpPr>
          <p:nvPr>
            <p:ph type="dt" sz="half" idx="10"/>
          </p:nvPr>
        </p:nvSpPr>
        <p:spPr/>
        <p:txBody>
          <a:bodyPr/>
          <a:lstStyle/>
          <a:p>
            <a:fld id="{334ECAA4-EA4F-4B9C-8928-A0FA72800610}" type="datetimeFigureOut">
              <a:rPr lang="en-IN" smtClean="0"/>
              <a:t>18-11-2022</a:t>
            </a:fld>
            <a:endParaRPr lang="en-IN"/>
          </a:p>
        </p:txBody>
      </p:sp>
      <p:sp>
        <p:nvSpPr>
          <p:cNvPr id="6" name="Footer Placeholder 5">
            <a:extLst>
              <a:ext uri="{FF2B5EF4-FFF2-40B4-BE49-F238E27FC236}">
                <a16:creationId xmlns:a16="http://schemas.microsoft.com/office/drawing/2014/main" id="{053FBC69-F942-4350-3B57-C9359213F1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BA0D07-B929-CA57-570E-CFDAE0DD370D}"/>
              </a:ext>
            </a:extLst>
          </p:cNvPr>
          <p:cNvSpPr>
            <a:spLocks noGrp="1"/>
          </p:cNvSpPr>
          <p:nvPr>
            <p:ph type="sldNum" sz="quarter" idx="12"/>
          </p:nvPr>
        </p:nvSpPr>
        <p:spPr/>
        <p:txBody>
          <a:bodyPr/>
          <a:lstStyle/>
          <a:p>
            <a:fld id="{97E75E8D-F85F-4A5D-A029-C054328B27C0}" type="slidenum">
              <a:rPr lang="en-IN" smtClean="0"/>
              <a:t>‹#›</a:t>
            </a:fld>
            <a:endParaRPr lang="en-IN"/>
          </a:p>
        </p:txBody>
      </p:sp>
    </p:spTree>
    <p:extLst>
      <p:ext uri="{BB962C8B-B14F-4D97-AF65-F5344CB8AC3E}">
        <p14:creationId xmlns:p14="http://schemas.microsoft.com/office/powerpoint/2010/main" val="320659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BEB7E-01DE-0DA4-EFD7-755CE0469A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CB7E75-4212-C950-9348-29CC11D93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D2CDE8-79A3-8127-AA15-9A1BB7979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ECAA4-EA4F-4B9C-8928-A0FA72800610}" type="datetimeFigureOut">
              <a:rPr lang="en-IN" smtClean="0"/>
              <a:t>18-11-2022</a:t>
            </a:fld>
            <a:endParaRPr lang="en-IN"/>
          </a:p>
        </p:txBody>
      </p:sp>
      <p:sp>
        <p:nvSpPr>
          <p:cNvPr id="5" name="Footer Placeholder 4">
            <a:extLst>
              <a:ext uri="{FF2B5EF4-FFF2-40B4-BE49-F238E27FC236}">
                <a16:creationId xmlns:a16="http://schemas.microsoft.com/office/drawing/2014/main" id="{91057306-D4E8-700A-5162-90648AC22F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AC4D2E-3066-E4D9-CBB8-E2743F06B6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E75E8D-F85F-4A5D-A029-C054328B27C0}" type="slidenum">
              <a:rPr lang="en-IN" smtClean="0"/>
              <a:t>‹#›</a:t>
            </a:fld>
            <a:endParaRPr lang="en-IN"/>
          </a:p>
        </p:txBody>
      </p:sp>
    </p:spTree>
    <p:extLst>
      <p:ext uri="{BB962C8B-B14F-4D97-AF65-F5344CB8AC3E}">
        <p14:creationId xmlns:p14="http://schemas.microsoft.com/office/powerpoint/2010/main" val="766539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19EB6-E8A7-5E9E-0ADA-A50A18D4ED4A}"/>
              </a:ext>
            </a:extLst>
          </p:cNvPr>
          <p:cNvSpPr>
            <a:spLocks noGrp="1"/>
          </p:cNvSpPr>
          <p:nvPr>
            <p:ph type="title"/>
          </p:nvPr>
        </p:nvSpPr>
        <p:spPr>
          <a:xfrm>
            <a:off x="838200" y="365125"/>
            <a:ext cx="10515600" cy="1033369"/>
          </a:xfrm>
        </p:spPr>
        <p:txBody>
          <a:bodyPr>
            <a:normAutofit/>
          </a:bodyPr>
          <a:lstStyle/>
          <a:p>
            <a:pPr algn="ctr"/>
            <a:r>
              <a:rPr lang="en-IN" sz="4000" b="1" dirty="0">
                <a:solidFill>
                  <a:srgbClr val="FF0000"/>
                </a:solidFill>
              </a:rPr>
              <a:t>Dynamic Analysis of Gyroscopic System</a:t>
            </a:r>
          </a:p>
        </p:txBody>
      </p:sp>
      <p:sp>
        <p:nvSpPr>
          <p:cNvPr id="5" name="Content Placeholder 4">
            <a:extLst>
              <a:ext uri="{FF2B5EF4-FFF2-40B4-BE49-F238E27FC236}">
                <a16:creationId xmlns:a16="http://schemas.microsoft.com/office/drawing/2014/main" id="{76384F83-2707-AB56-E1C5-E054E576B082}"/>
              </a:ext>
            </a:extLst>
          </p:cNvPr>
          <p:cNvSpPr>
            <a:spLocks noGrp="1"/>
          </p:cNvSpPr>
          <p:nvPr>
            <p:ph idx="1"/>
          </p:nvPr>
        </p:nvSpPr>
        <p:spPr>
          <a:xfrm>
            <a:off x="838195" y="1337470"/>
            <a:ext cx="10515600" cy="2768366"/>
          </a:xfrm>
        </p:spPr>
        <p:txBody>
          <a:bodyPr>
            <a:normAutofit fontScale="92500" lnSpcReduction="20000"/>
          </a:bodyPr>
          <a:lstStyle/>
          <a:p>
            <a:pPr marL="0" indent="0" algn="ctr">
              <a:buNone/>
            </a:pPr>
            <a:r>
              <a:rPr lang="en-IN" sz="2000" dirty="0"/>
              <a:t>By</a:t>
            </a:r>
          </a:p>
          <a:p>
            <a:pPr marL="0" indent="0" algn="ctr">
              <a:buNone/>
            </a:pPr>
            <a:r>
              <a:rPr lang="en-IN" sz="2000" b="1" dirty="0"/>
              <a:t>Bharat Anant (224103410)</a:t>
            </a:r>
          </a:p>
          <a:p>
            <a:pPr marL="0" indent="0" algn="ctr">
              <a:buNone/>
            </a:pPr>
            <a:r>
              <a:rPr lang="en-IN" sz="2000" b="1" dirty="0" err="1"/>
              <a:t>Kudipudi</a:t>
            </a:r>
            <a:r>
              <a:rPr lang="en-IN" sz="2000" b="1" dirty="0"/>
              <a:t> Bhanu Sukruth (224103417)</a:t>
            </a:r>
          </a:p>
          <a:p>
            <a:pPr marL="0" indent="0" algn="ctr">
              <a:buNone/>
            </a:pPr>
            <a:r>
              <a:rPr lang="en-IN" sz="2000" b="1" dirty="0"/>
              <a:t>Himanshu </a:t>
            </a:r>
            <a:r>
              <a:rPr lang="en-IN" sz="2000" b="1" dirty="0" err="1"/>
              <a:t>Lahare</a:t>
            </a:r>
            <a:r>
              <a:rPr lang="en-IN" sz="2000" b="1" dirty="0"/>
              <a:t> (224103414)</a:t>
            </a:r>
          </a:p>
          <a:p>
            <a:pPr marL="0" indent="0" algn="ctr">
              <a:buNone/>
            </a:pPr>
            <a:r>
              <a:rPr lang="en-IN" sz="2000" b="1" dirty="0"/>
              <a:t>Group-17</a:t>
            </a:r>
          </a:p>
          <a:p>
            <a:pPr marL="0" indent="0" algn="ctr">
              <a:buNone/>
            </a:pPr>
            <a:r>
              <a:rPr lang="en-IN" sz="2000" dirty="0" err="1">
                <a:solidFill>
                  <a:schemeClr val="accent1">
                    <a:lumMod val="75000"/>
                  </a:schemeClr>
                </a:solidFill>
              </a:rPr>
              <a:t>M.Tech</a:t>
            </a:r>
            <a:r>
              <a:rPr lang="en-IN" sz="2000" dirty="0">
                <a:solidFill>
                  <a:schemeClr val="accent1">
                    <a:lumMod val="75000"/>
                  </a:schemeClr>
                </a:solidFill>
              </a:rPr>
              <a:t> in MACHINE DESIGN</a:t>
            </a:r>
          </a:p>
          <a:p>
            <a:pPr marL="0" indent="0" algn="ctr">
              <a:buNone/>
            </a:pPr>
            <a:r>
              <a:rPr lang="en-IN" sz="2000" dirty="0">
                <a:solidFill>
                  <a:schemeClr val="accent1">
                    <a:lumMod val="75000"/>
                  </a:schemeClr>
                </a:solidFill>
              </a:rPr>
              <a:t>ME-531 Mechanical Vibrations</a:t>
            </a:r>
          </a:p>
          <a:p>
            <a:pPr marL="0" indent="0" algn="ctr">
              <a:buNone/>
            </a:pPr>
            <a:r>
              <a:rPr lang="en-IN" sz="2000" dirty="0">
                <a:solidFill>
                  <a:schemeClr val="accent1">
                    <a:lumMod val="75000"/>
                  </a:schemeClr>
                </a:solidFill>
              </a:rPr>
              <a:t>Prof. </a:t>
            </a:r>
            <a:r>
              <a:rPr lang="en-IN" sz="2000" dirty="0" err="1">
                <a:solidFill>
                  <a:schemeClr val="accent1">
                    <a:lumMod val="75000"/>
                  </a:schemeClr>
                </a:solidFill>
              </a:rPr>
              <a:t>S.K.Dwivedy</a:t>
            </a:r>
            <a:endParaRPr lang="en-IN" sz="2000" dirty="0">
              <a:solidFill>
                <a:schemeClr val="accent1">
                  <a:lumMod val="75000"/>
                </a:schemeClr>
              </a:solidFill>
            </a:endParaRPr>
          </a:p>
        </p:txBody>
      </p:sp>
      <p:pic>
        <p:nvPicPr>
          <p:cNvPr id="1026" name="Picture 2" descr="IIT Guwahati - Wikipedia">
            <a:extLst>
              <a:ext uri="{FF2B5EF4-FFF2-40B4-BE49-F238E27FC236}">
                <a16:creationId xmlns:a16="http://schemas.microsoft.com/office/drawing/2014/main" id="{5D57E1CE-AB70-8FA6-E5B5-7C517818D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209" y="4038148"/>
            <a:ext cx="1911573" cy="19307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2BCE43-975B-691C-F2A1-AC3F5EC26A56}"/>
              </a:ext>
            </a:extLst>
          </p:cNvPr>
          <p:cNvSpPr txBox="1"/>
          <p:nvPr/>
        </p:nvSpPr>
        <p:spPr>
          <a:xfrm>
            <a:off x="4136069" y="6043768"/>
            <a:ext cx="3919855" cy="646331"/>
          </a:xfrm>
          <a:prstGeom prst="rect">
            <a:avLst/>
          </a:prstGeom>
          <a:noFill/>
        </p:spPr>
        <p:txBody>
          <a:bodyPr wrap="none" rtlCol="0">
            <a:spAutoFit/>
          </a:bodyPr>
          <a:lstStyle/>
          <a:p>
            <a:pPr algn="ctr"/>
            <a:r>
              <a:rPr lang="en-IN" dirty="0"/>
              <a:t>Department of Mechanical Engineering</a:t>
            </a:r>
          </a:p>
          <a:p>
            <a:pPr algn="ctr"/>
            <a:r>
              <a:rPr lang="en-IN" dirty="0"/>
              <a:t>Indian Institute of Technology Guwahati</a:t>
            </a:r>
          </a:p>
        </p:txBody>
      </p:sp>
    </p:spTree>
    <p:extLst>
      <p:ext uri="{BB962C8B-B14F-4D97-AF65-F5344CB8AC3E}">
        <p14:creationId xmlns:p14="http://schemas.microsoft.com/office/powerpoint/2010/main" val="2187598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37339017-CCEC-CEA5-EE99-FE2BCDE35F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9544" y="337488"/>
            <a:ext cx="7592911" cy="3508196"/>
          </a:xfrm>
          <a:prstGeom prst="rect">
            <a:avLst/>
          </a:prstGeom>
          <a:noFill/>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53044A-4430-C4C7-11C0-2C191A9B5AC5}"/>
                  </a:ext>
                </a:extLst>
              </p:cNvPr>
              <p:cNvSpPr txBox="1"/>
              <p:nvPr/>
            </p:nvSpPr>
            <p:spPr>
              <a:xfrm>
                <a:off x="770226" y="3729937"/>
                <a:ext cx="11614686" cy="3587521"/>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Where,</a:t>
                </a:r>
              </a:p>
              <a:p>
                <a:pPr marL="342900" lvl="0" indent="-342900">
                  <a:lnSpc>
                    <a:spcPct val="107000"/>
                  </a:lnSpc>
                  <a:buFont typeface="Wingdings" panose="05000000000000000000" pitchFamily="2"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 =Intersection with the line through the points of support</a:t>
                </a:r>
              </a:p>
              <a:p>
                <a:pPr marL="342900" lvl="0" indent="-342900">
                  <a:lnSpc>
                    <a:spcPct val="107000"/>
                  </a:lnSpc>
                  <a:buFont typeface="Wingdings" panose="05000000000000000000" pitchFamily="2" charset="2"/>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b</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=Intersection with the axis of rotation </a:t>
                </a:r>
              </a:p>
              <a:p>
                <a:pPr marL="342900" lvl="0" indent="-342900">
                  <a:lnSpc>
                    <a:spcPct val="107000"/>
                  </a:lnSpc>
                  <a:spcAft>
                    <a:spcPts val="800"/>
                  </a:spcAft>
                  <a:buFont typeface="Wingdings" panose="05000000000000000000" pitchFamily="2"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c=Centre of the rotating mass</a:t>
                </a:r>
              </a:p>
              <a:p>
                <a:pPr marL="342900" lvl="0" indent="-342900">
                  <a:lnSpc>
                    <a:spcPct val="107000"/>
                  </a:lnSpc>
                  <a:spcAft>
                    <a:spcPts val="800"/>
                  </a:spcAft>
                  <a:buFont typeface="Wingdings" panose="05000000000000000000" pitchFamily="2"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distance </a:t>
                </a:r>
                <a:r>
                  <a:rPr lang="en-IN" sz="2800" b="1" dirty="0" err="1">
                    <a:effectLst/>
                    <a:latin typeface="Times New Roman" panose="02020603050405020304" pitchFamily="18" charset="0"/>
                    <a:ea typeface="Calibri" panose="020F0502020204030204" pitchFamily="34" charset="0"/>
                    <a:cs typeface="Times New Roman" panose="02020603050405020304" pitchFamily="18" charset="0"/>
                  </a:rPr>
                  <a:t>bc</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is indicated as </a:t>
                </a:r>
                <a14:m>
                  <m:oMath xmlns:m="http://schemas.openxmlformats.org/officeDocument/2006/math">
                    <m:r>
                      <a:rPr lang="en-IN" sz="2800" i="1">
                        <a:effectLst/>
                        <a:latin typeface="Cambria Math" panose="02040503050406030204" pitchFamily="18" charset="0"/>
                        <a:ea typeface="Calibri" panose="020F0502020204030204" pitchFamily="34" charset="0"/>
                        <a:cs typeface="Segoe UI Historic" panose="020B0502040204020203" pitchFamily="34" charset="0"/>
                      </a:rPr>
                      <m:t>∈</m:t>
                    </m:r>
                  </m:oMath>
                </a14:m>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and the distance </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ab</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as r, where </a:t>
                </a:r>
                <a14:m>
                  <m:oMath xmlns:m="http://schemas.openxmlformats.org/officeDocument/2006/math">
                    <m:r>
                      <a:rPr lang="en-IN" sz="2800" i="1">
                        <a:effectLst/>
                        <a:latin typeface="Cambria Math" panose="02040503050406030204" pitchFamily="18" charset="0"/>
                        <a:ea typeface="Calibri" panose="020F0502020204030204" pitchFamily="34" charset="0"/>
                        <a:cs typeface="Segoe UI Historic" panose="020B0502040204020203" pitchFamily="34" charset="0"/>
                      </a:rPr>
                      <m:t>∈</m:t>
                    </m:r>
                  </m:oMath>
                </a14:m>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is the eccentricity and r is the deflection of the bea</a:t>
                </a:r>
                <a:r>
                  <a:rPr lang="en-IN" sz="2800" dirty="0">
                    <a:latin typeface="Times New Roman" panose="02020603050405020304" pitchFamily="18" charset="0"/>
                    <a:ea typeface="Calibri" panose="020F0502020204030204" pitchFamily="34" charset="0"/>
                    <a:cs typeface="Times New Roman" panose="02020603050405020304" pitchFamily="18" charset="0"/>
                  </a:rPr>
                  <a:t>m</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a:p>
                <a:endParaRPr lang="en-IN" dirty="0"/>
              </a:p>
            </p:txBody>
          </p:sp>
        </mc:Choice>
        <mc:Fallback xmlns="">
          <p:sp>
            <p:nvSpPr>
              <p:cNvPr id="9" name="TextBox 8">
                <a:extLst>
                  <a:ext uri="{FF2B5EF4-FFF2-40B4-BE49-F238E27FC236}">
                    <a16:creationId xmlns:a16="http://schemas.microsoft.com/office/drawing/2014/main" id="{CE53044A-4430-C4C7-11C0-2C191A9B5AC5}"/>
                  </a:ext>
                </a:extLst>
              </p:cNvPr>
              <p:cNvSpPr txBox="1">
                <a:spLocks noRot="1" noChangeAspect="1" noMove="1" noResize="1" noEditPoints="1" noAdjustHandles="1" noChangeArrowheads="1" noChangeShapeType="1" noTextEdit="1"/>
              </p:cNvSpPr>
              <p:nvPr/>
            </p:nvSpPr>
            <p:spPr>
              <a:xfrm>
                <a:off x="770226" y="3729937"/>
                <a:ext cx="11614686" cy="3587521"/>
              </a:xfrm>
              <a:prstGeom prst="rect">
                <a:avLst/>
              </a:prstGeom>
              <a:blipFill>
                <a:blip r:embed="rId3"/>
                <a:stretch>
                  <a:fillRect l="-1049" t="-1871"/>
                </a:stretch>
              </a:blipFill>
            </p:spPr>
            <p:txBody>
              <a:bodyPr/>
              <a:lstStyle/>
              <a:p>
                <a:r>
                  <a:rPr lang="en-IN">
                    <a:noFill/>
                  </a:rPr>
                  <a:t> </a:t>
                </a:r>
              </a:p>
            </p:txBody>
          </p:sp>
        </mc:Fallback>
      </mc:AlternateContent>
    </p:spTree>
    <p:extLst>
      <p:ext uri="{BB962C8B-B14F-4D97-AF65-F5344CB8AC3E}">
        <p14:creationId xmlns:p14="http://schemas.microsoft.com/office/powerpoint/2010/main" val="80372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36AB7F-9B65-F07B-BBB6-243228953AA8}"/>
                  </a:ext>
                </a:extLst>
              </p:cNvPr>
              <p:cNvSpPr>
                <a:spLocks noGrp="1"/>
              </p:cNvSpPr>
              <p:nvPr>
                <p:ph idx="1"/>
              </p:nvPr>
            </p:nvSpPr>
            <p:spPr>
              <a:xfrm>
                <a:off x="838199" y="4066801"/>
                <a:ext cx="10515600" cy="4351338"/>
              </a:xfrm>
            </p:spPr>
            <p:txBody>
              <a:bodyPr/>
              <a:lstStyle/>
              <a:p>
                <a:pPr>
                  <a:lnSpc>
                    <a:spcPct val="107000"/>
                  </a:lnSpc>
                  <a:spcAft>
                    <a:spcPts val="800"/>
                  </a:spcAft>
                </a:pP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The equation of motion for the mass </a:t>
                </a:r>
                <a:r>
                  <a:rPr lang="en-IN"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center</a:t>
                </a: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is derived from Newton's second law </a:t>
                </a:r>
              </a:p>
              <a:p>
                <a:pPr marL="0" indent="0">
                  <a:lnSpc>
                    <a:spcPct val="107000"/>
                  </a:lnSpc>
                  <a:spcAft>
                    <a:spcPts val="800"/>
                  </a:spcAft>
                  <a:buNone/>
                </a:pPr>
                <a:r>
                  <a:rPr lang="en-IN"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m:rPr>
                        <m:sty m:val="p"/>
                      </m:rPr>
                      <a:rPr lang="en-US" b="0" i="0" smtClean="0">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m</m:t>
                    </m:r>
                    <m:f>
                      <m:fPr>
                        <m:ctrlP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𝑑</m:t>
                            </m:r>
                          </m:e>
                          <m:sup>
                            <m: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𝑑</m:t>
                        </m:r>
                        <m:sSup>
                          <m:sSupPr>
                            <m:ctrlP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IN" i="1">
                        <a:solidFill>
                          <a:schemeClr val="tx1">
                            <a:lumMod val="95000"/>
                            <a:lumOff val="5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 + </a:t>
                </a:r>
                <a14:m>
                  <m:oMath xmlns:m="http://schemas.openxmlformats.org/officeDocument/2006/math">
                    <m:r>
                      <a:rPr lang="en-IN" sz="2400" i="1">
                        <a:solidFill>
                          <a:schemeClr val="tx1">
                            <a:lumMod val="95000"/>
                            <a:lumOff val="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baseline="-2500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1</a:t>
                </a: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r</a:t>
                </a:r>
                <a:endParaRPr lang="en-IN" sz="1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Where k</a:t>
                </a:r>
                <a:r>
                  <a:rPr lang="en-IN" baseline="-25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is the bending stiffness of the shaft = (48EI/L</a:t>
                </a:r>
                <a:r>
                  <a:rPr lang="en-IN" baseline="30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IN"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4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B536AB7F-9B65-F07B-BBB6-243228953AA8}"/>
                  </a:ext>
                </a:extLst>
              </p:cNvPr>
              <p:cNvSpPr>
                <a:spLocks noGrp="1" noRot="1" noChangeAspect="1" noMove="1" noResize="1" noEditPoints="1" noAdjustHandles="1" noChangeArrowheads="1" noChangeShapeType="1" noTextEdit="1"/>
              </p:cNvSpPr>
              <p:nvPr>
                <p:ph idx="1"/>
              </p:nvPr>
            </p:nvSpPr>
            <p:spPr>
              <a:xfrm>
                <a:off x="838199" y="4066801"/>
                <a:ext cx="10515600" cy="4351338"/>
              </a:xfrm>
              <a:blipFill>
                <a:blip r:embed="rId2"/>
                <a:stretch>
                  <a:fillRect l="-986" t="-1401"/>
                </a:stretch>
              </a:blipFill>
            </p:spPr>
            <p:txBody>
              <a:bodyPr/>
              <a:lstStyle/>
              <a:p>
                <a:r>
                  <a:rPr lang="en-IN">
                    <a:noFill/>
                  </a:rPr>
                  <a:t> </a:t>
                </a:r>
              </a:p>
            </p:txBody>
          </p:sp>
        </mc:Fallback>
      </mc:AlternateContent>
      <p:pic>
        <p:nvPicPr>
          <p:cNvPr id="4" name="Content Placeholder 3">
            <a:extLst>
              <a:ext uri="{FF2B5EF4-FFF2-40B4-BE49-F238E27FC236}">
                <a16:creationId xmlns:a16="http://schemas.microsoft.com/office/drawing/2014/main" id="{6A5C5671-D04E-B5FD-B0FB-A04F0DF2E6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2968" y="113370"/>
            <a:ext cx="6926063" cy="3200088"/>
          </a:xfrm>
          <a:prstGeom prst="rect">
            <a:avLst/>
          </a:prstGeom>
          <a:noFill/>
          <a:ln>
            <a:solidFill>
              <a:schemeClr val="tx1"/>
            </a:solidFill>
          </a:ln>
        </p:spPr>
      </p:pic>
      <p:sp>
        <p:nvSpPr>
          <p:cNvPr id="7" name="TextBox 6">
            <a:extLst>
              <a:ext uri="{FF2B5EF4-FFF2-40B4-BE49-F238E27FC236}">
                <a16:creationId xmlns:a16="http://schemas.microsoft.com/office/drawing/2014/main" id="{96BC1A95-0E4B-6DE2-D8F1-738FA747726D}"/>
              </a:ext>
            </a:extLst>
          </p:cNvPr>
          <p:cNvSpPr txBox="1"/>
          <p:nvPr/>
        </p:nvSpPr>
        <p:spPr>
          <a:xfrm>
            <a:off x="838197" y="3429000"/>
            <a:ext cx="9104455" cy="522259"/>
          </a:xfrm>
          <a:prstGeom prst="rect">
            <a:avLst/>
          </a:prstGeom>
          <a:noFill/>
        </p:spPr>
        <p:txBody>
          <a:bodyPr wrap="square">
            <a:spAutoFit/>
          </a:bodyPr>
          <a:lstStyle/>
          <a:p>
            <a:pPr marL="0" indent="0">
              <a:lnSpc>
                <a:spcPct val="107000"/>
              </a:lnSpc>
              <a:spcAft>
                <a:spcPts val="800"/>
              </a:spcAft>
              <a:buNone/>
            </a:pPr>
            <a:r>
              <a:rPr lang="en-IN" sz="2800" b="1"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1) Equation Of Motion – Linear (x-y) Coordinates :</a:t>
            </a:r>
          </a:p>
        </p:txBody>
      </p:sp>
    </p:spTree>
    <p:extLst>
      <p:ext uri="{BB962C8B-B14F-4D97-AF65-F5344CB8AC3E}">
        <p14:creationId xmlns:p14="http://schemas.microsoft.com/office/powerpoint/2010/main" val="278086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35D6FE-AB71-0049-0D21-6967BF1B65D1}"/>
              </a:ext>
            </a:extLst>
          </p:cNvPr>
          <p:cNvPicPr>
            <a:picLocks noChangeAspect="1"/>
          </p:cNvPicPr>
          <p:nvPr/>
        </p:nvPicPr>
        <p:blipFill>
          <a:blip r:embed="rId2"/>
          <a:stretch>
            <a:fillRect/>
          </a:stretch>
        </p:blipFill>
        <p:spPr>
          <a:xfrm>
            <a:off x="3851286" y="0"/>
            <a:ext cx="4489427" cy="364546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E06A0A9-AFC8-1DA2-9916-8F31CBBD9442}"/>
                  </a:ext>
                </a:extLst>
              </p:cNvPr>
              <p:cNvSpPr txBox="1"/>
              <p:nvPr/>
            </p:nvSpPr>
            <p:spPr>
              <a:xfrm>
                <a:off x="1120589" y="4019538"/>
                <a:ext cx="10345270" cy="3038524"/>
              </a:xfrm>
              <a:prstGeom prst="rect">
                <a:avLst/>
              </a:prstGeom>
              <a:noFill/>
            </p:spPr>
            <p:txBody>
              <a:bodyPr wrap="square" rtlCol="0">
                <a:spAutoFit/>
              </a:bodyPr>
              <a:lstStyle/>
              <a:p>
                <a:pPr marL="0" indent="0">
                  <a:lnSpc>
                    <a:spcPct val="107000"/>
                  </a:lnSpc>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equation of motion in x-y coordinate system, is given by,</a:t>
                </a:r>
              </a:p>
              <a:p>
                <a:pPr>
                  <a:lnSpc>
                    <a:spcPct val="107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m </a:t>
                </a:r>
                <a14:m>
                  <m:oMath xmlns:m="http://schemas.openxmlformats.org/officeDocument/2006/math">
                    <m:f>
                      <m:f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𝑑</m:t>
                            </m:r>
                          </m:e>
                          <m:sup>
                            <m:r>
                              <a:rPr lang="en-IN" sz="2800" i="1">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IN" sz="2800" i="1">
                            <a:effectLst/>
                            <a:latin typeface="Cambria Math" panose="02040503050406030204" pitchFamily="18" charset="0"/>
                            <a:ea typeface="Calibri" panose="020F0502020204030204" pitchFamily="34" charset="0"/>
                            <a:cs typeface="Times New Roman" panose="02020603050405020304" pitchFamily="18" charset="0"/>
                          </a:rPr>
                          <m:t>𝑑</m:t>
                        </m:r>
                        <m:sSup>
                          <m:sSup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𝑡</m:t>
                            </m:r>
                          </m:e>
                          <m:sup>
                            <m:r>
                              <a:rPr lang="en-IN" sz="2800" i="1">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IN" sz="2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x+ </a:t>
                </a:r>
                <a14:m>
                  <m:oMath xmlns:m="http://schemas.openxmlformats.org/officeDocument/2006/math">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2800">
                        <a:effectLst/>
                        <a:latin typeface="Cambria Math" panose="02040503050406030204" pitchFamily="18" charset="0"/>
                        <a:ea typeface="Times New Roman" panose="02020603050405020304" pitchFamily="18" charset="0"/>
                        <a:cs typeface="Times New Roman" panose="02020603050405020304" pitchFamily="18" charset="0"/>
                      </a:rPr>
                      <m:t>cos</m:t>
                    </m:r>
                    <m:r>
                      <a:rPr lang="en-IN" sz="28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(Ω</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280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28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x</a:t>
                </a:r>
                <a:r>
                  <a:rPr lang="en-IN" sz="2800" dirty="0" err="1">
                    <a:effectLst/>
                    <a:latin typeface="Times New Roman" panose="02020603050405020304" pitchFamily="18" charset="0"/>
                    <a:ea typeface="Times New Roman" panose="02020603050405020304" pitchFamily="18" charset="0"/>
                    <a:cs typeface="Times New Roman" panose="02020603050405020304" pitchFamily="18" charset="0"/>
                  </a:rPr>
                  <a:t>x</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m </a:t>
                </a:r>
                <a14:m>
                  <m:oMath xmlns:m="http://schemas.openxmlformats.org/officeDocument/2006/math">
                    <m:f>
                      <m:fPr>
                        <m:ctrlPr>
                          <a:rPr lang="en-IN" sz="2800" i="1" smtClean="0">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𝑑</m:t>
                            </m:r>
                          </m:e>
                          <m:sup>
                            <m:r>
                              <a:rPr lang="en-IN" sz="2800" i="1">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IN" sz="2800" i="1">
                            <a:effectLst/>
                            <a:latin typeface="Cambria Math" panose="02040503050406030204" pitchFamily="18" charset="0"/>
                            <a:ea typeface="Calibri" panose="020F0502020204030204" pitchFamily="34" charset="0"/>
                            <a:cs typeface="Times New Roman" panose="02020603050405020304" pitchFamily="18" charset="0"/>
                          </a:rPr>
                          <m:t>𝑑</m:t>
                        </m:r>
                        <m:sSup>
                          <m:sSupPr>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2800" i="1">
                                <a:effectLst/>
                                <a:latin typeface="Cambria Math" panose="02040503050406030204" pitchFamily="18" charset="0"/>
                                <a:ea typeface="Calibri" panose="020F0502020204030204" pitchFamily="34" charset="0"/>
                                <a:cs typeface="Times New Roman" panose="02020603050405020304" pitchFamily="18" charset="0"/>
                              </a:rPr>
                              <m:t>𝑡</m:t>
                            </m:r>
                          </m:e>
                          <m:sup>
                            <m:r>
                              <a:rPr lang="en-IN" sz="2800" i="1">
                                <a:effectLst/>
                                <a:latin typeface="Cambria Math" panose="02040503050406030204" pitchFamily="18" charset="0"/>
                                <a:ea typeface="Calibri" panose="020F0502020204030204" pitchFamily="34" charset="0"/>
                                <a:cs typeface="Times New Roman" panose="02020603050405020304" pitchFamily="18" charset="0"/>
                              </a:rPr>
                              <m:t>2</m:t>
                            </m:r>
                          </m:sup>
                        </m:sSup>
                      </m:den>
                    </m:f>
                    <m:r>
                      <a:rPr lang="en-IN" sz="2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y+ </a:t>
                </a:r>
                <a14:m>
                  <m:oMath xmlns:m="http://schemas.openxmlformats.org/officeDocument/2006/math">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IN" sz="2800">
                        <a:effectLst/>
                        <a:latin typeface="Cambria Math" panose="02040503050406030204" pitchFamily="18" charset="0"/>
                        <a:ea typeface="Times New Roman" panose="02020603050405020304" pitchFamily="18" charset="0"/>
                        <a:cs typeface="Times New Roman" panose="02020603050405020304" pitchFamily="18" charset="0"/>
                      </a:rPr>
                      <m:t>sin</m:t>
                    </m:r>
                    <m:r>
                      <a:rPr lang="en-IN" sz="28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(Ω</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sz="2800" dirty="0" err="1">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28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y</a:t>
                </a:r>
                <a:r>
                  <a:rPr lang="en-IN" sz="2800" dirty="0" err="1">
                    <a:effectLst/>
                    <a:latin typeface="Times New Roman" panose="02020603050405020304" pitchFamily="18" charset="0"/>
                    <a:ea typeface="Times New Roman" panose="02020603050405020304" pitchFamily="18" charset="0"/>
                    <a:cs typeface="Times New Roman" panose="02020603050405020304" pitchFamily="18" charset="0"/>
                  </a:rPr>
                  <a:t>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FE06A0A9-AFC8-1DA2-9916-8F31CBBD9442}"/>
                  </a:ext>
                </a:extLst>
              </p:cNvPr>
              <p:cNvSpPr txBox="1">
                <a:spLocks noRot="1" noChangeAspect="1" noMove="1" noResize="1" noEditPoints="1" noAdjustHandles="1" noChangeArrowheads="1" noChangeShapeType="1" noTextEdit="1"/>
              </p:cNvSpPr>
              <p:nvPr/>
            </p:nvSpPr>
            <p:spPr>
              <a:xfrm>
                <a:off x="1120589" y="4019538"/>
                <a:ext cx="10345270" cy="3038524"/>
              </a:xfrm>
              <a:prstGeom prst="rect">
                <a:avLst/>
              </a:prstGeom>
              <a:blipFill>
                <a:blip r:embed="rId3"/>
                <a:stretch>
                  <a:fillRect l="-1237"/>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BFDD2508-F06E-C6EE-38AE-395020B85D37}"/>
              </a:ext>
            </a:extLst>
          </p:cNvPr>
          <p:cNvSpPr txBox="1"/>
          <p:nvPr/>
        </p:nvSpPr>
        <p:spPr>
          <a:xfrm>
            <a:off x="1971673" y="3645461"/>
            <a:ext cx="8651503" cy="405367"/>
          </a:xfrm>
          <a:prstGeom prst="rect">
            <a:avLst/>
          </a:prstGeom>
          <a:noFill/>
        </p:spPr>
        <p:txBody>
          <a:bodyPr wrap="square">
            <a:spAutoFit/>
          </a:bodyPr>
          <a:lstStyle/>
          <a:p>
            <a:pPr marL="0" indent="0">
              <a:lnSpc>
                <a:spcPct val="107000"/>
              </a:lnSpc>
              <a:spcAft>
                <a:spcPts val="800"/>
              </a:spcAft>
              <a:buNone/>
            </a:pPr>
            <a:r>
              <a:rPr lang="en-IN" sz="2000" b="1" i="1" dirty="0">
                <a:effectLst/>
                <a:latin typeface="Times New Roman" panose="02020603050405020304" pitchFamily="18" charset="0"/>
                <a:ea typeface="Calibri" panose="020F0502020204030204" pitchFamily="34" charset="0"/>
                <a:cs typeface="Times New Roman" panose="02020603050405020304" pitchFamily="18" charset="0"/>
              </a:rPr>
              <a:t>Fig</a:t>
            </a:r>
            <a:r>
              <a:rPr lang="en-IN" sz="2000" b="1" i="1" dirty="0">
                <a:latin typeface="Times New Roman" panose="02020603050405020304" pitchFamily="18" charset="0"/>
                <a:ea typeface="Calibri" panose="020F0502020204030204" pitchFamily="34" charset="0"/>
                <a:cs typeface="Times New Roman" panose="02020603050405020304" pitchFamily="18" charset="0"/>
              </a:rPr>
              <a:t>ure</a:t>
            </a:r>
            <a:r>
              <a:rPr lang="en-IN" sz="2000" dirty="0">
                <a:latin typeface="Times New Roman" panose="02020603050405020304" pitchFamily="18" charset="0"/>
                <a:ea typeface="Calibri" panose="020F0502020204030204" pitchFamily="34" charset="0"/>
                <a:cs typeface="Times New Roman" panose="02020603050405020304" pitchFamily="18" charset="0"/>
              </a:rPr>
              <a:t> :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position of the mass centre expressed in the x-y coordinate system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1662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6F76DF-F1F5-673E-B70E-4D5060B7A8BD}"/>
                  </a:ext>
                </a:extLst>
              </p:cNvPr>
              <p:cNvSpPr>
                <a:spLocks noGrp="1"/>
              </p:cNvSpPr>
              <p:nvPr>
                <p:ph idx="1"/>
              </p:nvPr>
            </p:nvSpPr>
            <p:spPr>
              <a:xfrm>
                <a:off x="636495" y="2384611"/>
                <a:ext cx="10717305" cy="4087907"/>
              </a:xfrm>
            </p:spPr>
            <p:txBody>
              <a:bodyPr>
                <a:normAutofit fontScale="92500" lnSpcReduction="20000"/>
              </a:bodyPr>
              <a:lstStyle/>
              <a:p>
                <a:pPr marL="0" indent="0">
                  <a:lnSpc>
                    <a:spcPct val="107000"/>
                  </a:lnSpc>
                  <a:spcAft>
                    <a:spcPts val="800"/>
                  </a:spcAft>
                  <a:buNone/>
                </a:pPr>
                <a:r>
                  <a:rPr lang="en-IN" sz="2800" b="1"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2) Equation Of Motion - Angular Momentum :</a:t>
                </a:r>
                <a:endParaRPr lang="en-IN" sz="14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I</a:t>
                </a:r>
                <a:r>
                  <a:rPr lang="en-IN" sz="2800" baseline="-25000" dirty="0">
                    <a:effectLst/>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acc>
                      <m:accPr>
                        <m:chr m:val="̈"/>
                        <m:ctrlPr>
                          <a:rPr lang="en-IN" sz="2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IN" sz="2800" i="1">
                            <a:effectLst/>
                            <a:latin typeface="Cambria Math" panose="02040503050406030204" pitchFamily="18" charset="0"/>
                            <a:ea typeface="Calibri" panose="020F0502020204030204" pitchFamily="34" charset="0"/>
                            <a:cs typeface="Times New Roman" panose="02020603050405020304" pitchFamily="18" charset="0"/>
                          </a:rPr>
                          <m:t>𝜃</m:t>
                        </m:r>
                      </m:e>
                    </m:acc>
                  </m:oMath>
                </a14:m>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 I</a:t>
                </a:r>
                <a:r>
                  <a:rPr lang="en-IN" sz="2800" baseline="-25000" dirty="0">
                    <a:effectLst/>
                    <a:latin typeface="Times New Roman" panose="02020603050405020304" pitchFamily="18" charset="0"/>
                    <a:ea typeface="Calibri" panose="020F0502020204030204" pitchFamily="34" charset="0"/>
                    <a:cs typeface="Times New Roman" panose="02020603050405020304" pitchFamily="18" charset="0"/>
                  </a:rPr>
                  <a:t>p</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Ω</a:t>
                </a:r>
                <a14:m>
                  <m:oMath xmlns:m="http://schemas.openxmlformats.org/officeDocument/2006/math">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𝜓</m:t>
                        </m:r>
                      </m:e>
                    </m:acc>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 k</a:t>
                </a:r>
                <a:r>
                  <a:rPr lang="en-IN" sz="28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14:m>
                  <m:oMath xmlns:m="http://schemas.openxmlformats.org/officeDocument/2006/math">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 </m:t>
                    </m:r>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I</a:t>
                </a:r>
                <a:r>
                  <a:rPr lang="en-IN" sz="2800" baseline="-25000" dirty="0">
                    <a:effectLst/>
                    <a:latin typeface="Times New Roman" panose="02020603050405020304" pitchFamily="18" charset="0"/>
                    <a:ea typeface="Calibri" panose="020F0502020204030204" pitchFamily="34" charset="0"/>
                    <a:cs typeface="Times New Roman" panose="02020603050405020304" pitchFamily="18" charset="0"/>
                  </a:rPr>
                  <a:t>d</a:t>
                </a:r>
                <a14:m>
                  <m:oMath xmlns:m="http://schemas.openxmlformats.org/officeDocument/2006/math">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𝜓</m:t>
                        </m:r>
                      </m:e>
                    </m:acc>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baseline="-25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IN" sz="2800" baseline="-25000"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Ω</a:t>
                </a:r>
                <a14:m>
                  <m:oMath xmlns:m="http://schemas.openxmlformats.org/officeDocument/2006/math">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𝜃</m:t>
                        </m:r>
                      </m:e>
                    </m:acc>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k</a:t>
                </a:r>
                <a:r>
                  <a:rPr lang="en-IN" sz="28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14:m>
                  <m:oMath xmlns:m="http://schemas.openxmlformats.org/officeDocument/2006/math">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dirty="0">
                    <a:effectLst/>
                    <a:latin typeface="Times New Roman" panose="02020603050405020304" pitchFamily="18" charset="0"/>
                    <a:ea typeface="Calibri" panose="020F0502020204030204" pitchFamily="34" charset="0"/>
                    <a:cs typeface="Times New Roman" panose="02020603050405020304" pitchFamily="18" charset="0"/>
                  </a:rPr>
                  <a:t>Where,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I</a:t>
                </a:r>
                <a:r>
                  <a:rPr lang="en-IN" baseline="-25000" dirty="0">
                    <a:effectLst/>
                    <a:latin typeface="Times New Roman" panose="02020603050405020304" pitchFamily="18" charset="0"/>
                    <a:ea typeface="Calibri" panose="020F0502020204030204" pitchFamily="34" charset="0"/>
                    <a:cs typeface="Times New Roman" panose="02020603050405020304" pitchFamily="18" charset="0"/>
                  </a:rPr>
                  <a:t>d</a:t>
                </a:r>
                <a:r>
                  <a:rPr lang="en-IN" dirty="0">
                    <a:effectLst/>
                    <a:latin typeface="Times New Roman" panose="02020603050405020304" pitchFamily="18" charset="0"/>
                    <a:ea typeface="Calibri" panose="020F0502020204030204" pitchFamily="34" charset="0"/>
                    <a:cs typeface="Times New Roman" panose="02020603050405020304" pitchFamily="18" charset="0"/>
                  </a:rPr>
                  <a:t> -Diametric mass moment of inertia,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I</a:t>
                </a:r>
                <a:r>
                  <a:rPr lang="en-IN" baseline="-25000" dirty="0">
                    <a:effectLst/>
                    <a:latin typeface="Times New Roman" panose="02020603050405020304" pitchFamily="18" charset="0"/>
                    <a:ea typeface="Calibri" panose="020F0502020204030204" pitchFamily="34" charset="0"/>
                    <a:cs typeface="Times New Roman" panose="02020603050405020304" pitchFamily="18" charset="0"/>
                  </a:rPr>
                  <a:t>p</a:t>
                </a:r>
                <a:r>
                  <a:rPr lang="en-IN" dirty="0">
                    <a:effectLst/>
                    <a:latin typeface="Times New Roman" panose="02020603050405020304" pitchFamily="18" charset="0"/>
                    <a:ea typeface="Calibri" panose="020F0502020204030204" pitchFamily="34" charset="0"/>
                    <a:cs typeface="Times New Roman" panose="02020603050405020304" pitchFamily="18" charset="0"/>
                  </a:rPr>
                  <a:t> - Polar moment of inertia,</a:t>
                </a: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k</a:t>
                </a:r>
                <a:r>
                  <a:rPr lang="en-IN" baseline="-25000" dirty="0">
                    <a:latin typeface="Times New Roman" panose="02020603050405020304" pitchFamily="18" charset="0"/>
                    <a:ea typeface="Calibri" panose="020F0502020204030204" pitchFamily="34" charset="0"/>
                    <a:cs typeface="Times New Roman" panose="02020603050405020304" pitchFamily="18" charset="0"/>
                  </a:rPr>
                  <a:t>2 </a:t>
                </a:r>
                <a:r>
                  <a:rPr lang="en-IN" dirty="0">
                    <a:latin typeface="Times New Roman" panose="02020603050405020304" pitchFamily="18" charset="0"/>
                    <a:ea typeface="Calibri" panose="020F0502020204030204" pitchFamily="34" charset="0"/>
                    <a:cs typeface="Times New Roman" panose="02020603050405020304" pitchFamily="18" charset="0"/>
                  </a:rPr>
                  <a:t>– Bending stiffness of shaft due to Moment of rotor on shaft</a:t>
                </a:r>
                <a:r>
                  <a:rPr lang="en-IN" baseline="-25000"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24EI/L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E16F76DF-F1F5-673E-B70E-4D5060B7A8BD}"/>
                  </a:ext>
                </a:extLst>
              </p:cNvPr>
              <p:cNvSpPr>
                <a:spLocks noGrp="1" noRot="1" noChangeAspect="1" noMove="1" noResize="1" noEditPoints="1" noAdjustHandles="1" noChangeArrowheads="1" noChangeShapeType="1" noTextEdit="1"/>
              </p:cNvSpPr>
              <p:nvPr>
                <p:ph idx="1"/>
              </p:nvPr>
            </p:nvSpPr>
            <p:spPr>
              <a:xfrm>
                <a:off x="636495" y="2384611"/>
                <a:ext cx="10717305" cy="4087907"/>
              </a:xfrm>
              <a:blipFill>
                <a:blip r:embed="rId2"/>
                <a:stretch>
                  <a:fillRect l="-1023" t="-26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2D7FC2-1E71-9C54-EB5D-D323EC6D2F63}"/>
                  </a:ext>
                </a:extLst>
              </p:cNvPr>
              <p:cNvSpPr txBox="1"/>
              <p:nvPr/>
            </p:nvSpPr>
            <p:spPr>
              <a:xfrm>
                <a:off x="681316" y="463469"/>
                <a:ext cx="10874189" cy="2057999"/>
              </a:xfrm>
              <a:prstGeom prst="rect">
                <a:avLst/>
              </a:prstGeom>
              <a:noFill/>
            </p:spPr>
            <p:txBody>
              <a:bodyPr wrap="square">
                <a:spAutoFit/>
              </a:bodyPr>
              <a:lstStyle/>
              <a:p>
                <a:pPr>
                  <a:lnSpc>
                    <a:spcPct val="107000"/>
                  </a:lnSpc>
                  <a:spcAft>
                    <a:spcPts val="800"/>
                  </a:spcAft>
                </a:pPr>
                <a:r>
                  <a:rPr lang="en-IN" sz="2800" dirty="0">
                    <a:latin typeface="Times New Roman" panose="02020603050405020304" pitchFamily="18" charset="0"/>
                    <a:ea typeface="Calibri" panose="020F0502020204030204" pitchFamily="34" charset="0"/>
                    <a:cs typeface="Times New Roman" panose="02020603050405020304" pitchFamily="18" charset="0"/>
                  </a:rPr>
                  <a:t>Equation becomes,</a:t>
                </a:r>
              </a:p>
              <a:p>
                <a:pPr marL="457200" indent="-457200">
                  <a:lnSpc>
                    <a:spcPct val="107000"/>
                  </a:lnSpc>
                  <a:spcAft>
                    <a:spcPts val="800"/>
                  </a:spcAft>
                  <a:buFont typeface="Arial" panose="020B0604020202020204" pitchFamily="34" charset="0"/>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m</a:t>
                </a:r>
                <a14:m>
                  <m:oMath xmlns:m="http://schemas.openxmlformats.org/officeDocument/2006/math">
                    <m:acc>
                      <m:accPr>
                        <m:chr m:val="̈"/>
                        <m:ctrlPr>
                          <a:rPr lang="en-IN" sz="2800" i="1">
                            <a:latin typeface="Cambria Math" panose="02040503050406030204" pitchFamily="18" charset="0"/>
                          </a:rPr>
                        </m:ctrlPr>
                      </m:accPr>
                      <m:e>
                        <m:r>
                          <a:rPr lang="en-IN" sz="2800">
                            <a:latin typeface="Cambria Math" panose="02040503050406030204" pitchFamily="18" charset="0"/>
                          </a:rPr>
                          <m:t>𝑥</m:t>
                        </m:r>
                      </m:e>
                    </m:acc>
                  </m:oMath>
                </a14:m>
                <a:r>
                  <a:rPr lang="en-IN" sz="2800" dirty="0">
                    <a:latin typeface="Times New Roman" panose="02020603050405020304" pitchFamily="18" charset="0"/>
                    <a:ea typeface="Calibri" panose="020F0502020204030204" pitchFamily="34" charset="0"/>
                    <a:cs typeface="Times New Roman" panose="02020603050405020304" pitchFamily="18" charset="0"/>
                  </a:rPr>
                  <a:t> + k</a:t>
                </a:r>
                <a:r>
                  <a:rPr lang="en-IN" sz="2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IN" sz="2800" dirty="0">
                    <a:latin typeface="Times New Roman" panose="02020603050405020304" pitchFamily="18" charset="0"/>
                    <a:ea typeface="Calibri" panose="020F0502020204030204" pitchFamily="34" charset="0"/>
                    <a:cs typeface="Times New Roman" panose="02020603050405020304" pitchFamily="18" charset="0"/>
                  </a:rPr>
                  <a:t>x = m</a:t>
                </a:r>
                <a14:m>
                  <m:oMath xmlns:m="http://schemas.openxmlformats.org/officeDocument/2006/math">
                    <m:r>
                      <a:rPr lang="en-IN" sz="2800">
                        <a:latin typeface="Cambria Math" panose="02040503050406030204" pitchFamily="18" charset="0"/>
                      </a:rPr>
                      <m:t>∈</m:t>
                    </m:r>
                  </m:oMath>
                </a14:m>
                <a:r>
                  <a:rPr lang="en-IN" sz="2800" dirty="0">
                    <a:latin typeface="Times New Roman" panose="02020603050405020304" pitchFamily="18" charset="0"/>
                    <a:ea typeface="Calibri" panose="020F0502020204030204" pitchFamily="34" charset="0"/>
                    <a:cs typeface="Times New Roman" panose="02020603050405020304" pitchFamily="18" charset="0"/>
                  </a:rPr>
                  <a:t>Ω</a:t>
                </a:r>
                <a:r>
                  <a:rPr lang="en-IN" sz="28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IN" sz="2800" dirty="0">
                    <a:ea typeface="Times New Roman" panose="02020603050405020304" pitchFamily="18" charset="0"/>
                    <a:cs typeface="Times New Roman" panose="02020603050405020304" pitchFamily="18" charset="0"/>
                  </a:rPr>
                  <a:t> </a:t>
                </a:r>
                <a14:m>
                  <m:oMath xmlns:m="http://schemas.openxmlformats.org/officeDocument/2006/math">
                    <m:r>
                      <m:rPr>
                        <m:sty m:val="p"/>
                      </m:rPr>
                      <a:rPr lang="en-IN" sz="2800">
                        <a:latin typeface="Cambria Math" panose="02040503050406030204" pitchFamily="18" charset="0"/>
                        <a:ea typeface="Times New Roman" panose="02020603050405020304" pitchFamily="18" charset="0"/>
                        <a:cs typeface="Times New Roman" panose="02020603050405020304" pitchFamily="18" charset="0"/>
                      </a:rPr>
                      <m:t>cos</m:t>
                    </m:r>
                    <m:r>
                      <a:rPr lang="en-IN" sz="2800">
                        <a:latin typeface="Cambria Math" panose="02040503050406030204" pitchFamily="18" charset="0"/>
                        <a:ea typeface="Times New Roman" panose="02020603050405020304" pitchFamily="18" charset="0"/>
                        <a:cs typeface="Times New Roman" panose="02020603050405020304" pitchFamily="18" charset="0"/>
                      </a:rPr>
                      <m:t>⁡</m:t>
                    </m:r>
                    <m:r>
                      <a:rPr lang="en-IN" sz="2800" i="1">
                        <a:latin typeface="Cambria Math" panose="02040503050406030204" pitchFamily="18" charset="0"/>
                        <a:ea typeface="Times New Roman" panose="02020603050405020304" pitchFamily="18" charset="0"/>
                        <a:cs typeface="Times New Roman" panose="02020603050405020304" pitchFamily="18" charset="0"/>
                      </a:rPr>
                      <m:t>(Ω</m:t>
                    </m:r>
                    <m:r>
                      <a:rPr lang="en-IN" sz="2800" i="1">
                        <a:latin typeface="Cambria Math" panose="02040503050406030204" pitchFamily="18" charset="0"/>
                        <a:ea typeface="Times New Roman" panose="02020603050405020304" pitchFamily="18" charset="0"/>
                        <a:cs typeface="Times New Roman" panose="02020603050405020304" pitchFamily="18" charset="0"/>
                      </a:rPr>
                      <m:t>𝑡</m:t>
                    </m:r>
                    <m:r>
                      <a:rPr lang="en-IN"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800" dirty="0">
                    <a:latin typeface="Times New Roman" panose="02020603050405020304" pitchFamily="18" charset="0"/>
                    <a:ea typeface="Calibri" panose="020F0502020204030204" pitchFamily="34" charset="0"/>
                    <a:cs typeface="Times New Roman" panose="02020603050405020304" pitchFamily="18" charset="0"/>
                  </a:rPr>
                  <a:t> </a:t>
                </a:r>
              </a:p>
              <a:p>
                <a:pPr marL="457200" indent="-457200">
                  <a:lnSpc>
                    <a:spcPct val="107000"/>
                  </a:lnSpc>
                  <a:spcAft>
                    <a:spcPts val="800"/>
                  </a:spcAft>
                  <a:buFont typeface="Arial" panose="020B0604020202020204" pitchFamily="34" charset="0"/>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m</a:t>
                </a:r>
                <a14:m>
                  <m:oMath xmlns:m="http://schemas.openxmlformats.org/officeDocument/2006/math">
                    <m:acc>
                      <m:accPr>
                        <m:chr m:val="̈"/>
                        <m:ctrlPr>
                          <a:rPr lang="en-IN" sz="2800" i="1">
                            <a:latin typeface="Cambria Math" panose="02040503050406030204" pitchFamily="18" charset="0"/>
                          </a:rPr>
                        </m:ctrlPr>
                      </m:accPr>
                      <m:e>
                        <m:r>
                          <a:rPr lang="en-IN" sz="2800">
                            <a:latin typeface="Cambria Math" panose="02040503050406030204" pitchFamily="18" charset="0"/>
                          </a:rPr>
                          <m:t>𝑦</m:t>
                        </m:r>
                      </m:e>
                    </m:acc>
                  </m:oMath>
                </a14:m>
                <a:r>
                  <a:rPr lang="en-IN" sz="2800" dirty="0">
                    <a:latin typeface="Times New Roman" panose="02020603050405020304" pitchFamily="18" charset="0"/>
                    <a:ea typeface="Calibri" panose="020F0502020204030204" pitchFamily="34" charset="0"/>
                    <a:cs typeface="Times New Roman" panose="02020603050405020304" pitchFamily="18" charset="0"/>
                  </a:rPr>
                  <a:t> + k</a:t>
                </a:r>
                <a:r>
                  <a:rPr lang="en-IN" sz="28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IN" sz="2800" dirty="0">
                    <a:latin typeface="Times New Roman" panose="02020603050405020304" pitchFamily="18" charset="0"/>
                    <a:ea typeface="Calibri" panose="020F0502020204030204" pitchFamily="34" charset="0"/>
                    <a:cs typeface="Times New Roman" panose="02020603050405020304" pitchFamily="18" charset="0"/>
                  </a:rPr>
                  <a:t>y = m</a:t>
                </a:r>
                <a14:m>
                  <m:oMath xmlns:m="http://schemas.openxmlformats.org/officeDocument/2006/math">
                    <m:r>
                      <a:rPr lang="en-IN" sz="2800">
                        <a:latin typeface="Cambria Math" panose="02040503050406030204" pitchFamily="18" charset="0"/>
                      </a:rPr>
                      <m:t>∈</m:t>
                    </m:r>
                  </m:oMath>
                </a14:m>
                <a:r>
                  <a:rPr lang="en-IN" sz="2800" dirty="0">
                    <a:latin typeface="Times New Roman" panose="02020603050405020304" pitchFamily="18" charset="0"/>
                    <a:ea typeface="Calibri" panose="020F0502020204030204" pitchFamily="34" charset="0"/>
                    <a:cs typeface="Times New Roman" panose="02020603050405020304" pitchFamily="18" charset="0"/>
                  </a:rPr>
                  <a:t>Ω</a:t>
                </a:r>
                <a:r>
                  <a:rPr lang="en-IN" sz="2800" baseline="30000" dirty="0">
                    <a:latin typeface="Times New Roman" panose="02020603050405020304" pitchFamily="18" charset="0"/>
                    <a:ea typeface="Calibri" panose="020F0502020204030204" pitchFamily="34" charset="0"/>
                    <a:cs typeface="Times New Roman" panose="02020603050405020304" pitchFamily="18" charset="0"/>
                  </a:rPr>
                  <a:t>2</a:t>
                </a:r>
                <a:r>
                  <a:rPr lang="en-IN" sz="28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m:rPr>
                        <m:sty m:val="p"/>
                      </m:rPr>
                      <a:rPr lang="en-IN" sz="2800">
                        <a:latin typeface="Cambria Math" panose="02040503050406030204" pitchFamily="18" charset="0"/>
                        <a:ea typeface="Times New Roman" panose="02020603050405020304" pitchFamily="18" charset="0"/>
                        <a:cs typeface="Times New Roman" panose="02020603050405020304" pitchFamily="18" charset="0"/>
                      </a:rPr>
                      <m:t>sin</m:t>
                    </m:r>
                    <m:r>
                      <a:rPr lang="en-IN" sz="2800">
                        <a:latin typeface="Cambria Math" panose="02040503050406030204" pitchFamily="18" charset="0"/>
                        <a:ea typeface="Times New Roman" panose="02020603050405020304" pitchFamily="18" charset="0"/>
                        <a:cs typeface="Times New Roman" panose="02020603050405020304" pitchFamily="18" charset="0"/>
                      </a:rPr>
                      <m:t>⁡</m:t>
                    </m:r>
                    <m:r>
                      <a:rPr lang="en-IN" sz="2800" i="1">
                        <a:latin typeface="Cambria Math" panose="02040503050406030204" pitchFamily="18" charset="0"/>
                        <a:ea typeface="Times New Roman" panose="02020603050405020304" pitchFamily="18" charset="0"/>
                        <a:cs typeface="Times New Roman" panose="02020603050405020304" pitchFamily="18" charset="0"/>
                      </a:rPr>
                      <m:t>(Ω</m:t>
                    </m:r>
                    <m:r>
                      <a:rPr lang="en-IN" sz="2800" i="1">
                        <a:latin typeface="Cambria Math" panose="02040503050406030204" pitchFamily="18" charset="0"/>
                        <a:ea typeface="Times New Roman" panose="02020603050405020304" pitchFamily="18" charset="0"/>
                        <a:cs typeface="Times New Roman" panose="02020603050405020304" pitchFamily="18" charset="0"/>
                      </a:rPr>
                      <m:t>𝑡</m:t>
                    </m:r>
                    <m:r>
                      <a:rPr lang="en-IN" sz="2800"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IN" sz="2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892D7FC2-1E71-9C54-EB5D-D323EC6D2F63}"/>
                  </a:ext>
                </a:extLst>
              </p:cNvPr>
              <p:cNvSpPr txBox="1">
                <a:spLocks noRot="1" noChangeAspect="1" noMove="1" noResize="1" noEditPoints="1" noAdjustHandles="1" noChangeArrowheads="1" noChangeShapeType="1" noTextEdit="1"/>
              </p:cNvSpPr>
              <p:nvPr/>
            </p:nvSpPr>
            <p:spPr>
              <a:xfrm>
                <a:off x="681316" y="463469"/>
                <a:ext cx="10874189" cy="2057999"/>
              </a:xfrm>
              <a:prstGeom prst="rect">
                <a:avLst/>
              </a:prstGeom>
              <a:blipFill>
                <a:blip r:embed="rId3"/>
                <a:stretch>
                  <a:fillRect l="-1177" t="-2959"/>
                </a:stretch>
              </a:blipFill>
            </p:spPr>
            <p:txBody>
              <a:bodyPr/>
              <a:lstStyle/>
              <a:p>
                <a:r>
                  <a:rPr lang="en-IN">
                    <a:noFill/>
                  </a:rPr>
                  <a:t> </a:t>
                </a:r>
              </a:p>
            </p:txBody>
          </p:sp>
        </mc:Fallback>
      </mc:AlternateContent>
    </p:spTree>
    <p:extLst>
      <p:ext uri="{BB962C8B-B14F-4D97-AF65-F5344CB8AC3E}">
        <p14:creationId xmlns:p14="http://schemas.microsoft.com/office/powerpoint/2010/main" val="2340705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D3428-B2A7-EE52-9832-2171E42BFAA7}"/>
                  </a:ext>
                </a:extLst>
              </p:cNvPr>
              <p:cNvSpPr>
                <a:spLocks noGrp="1"/>
              </p:cNvSpPr>
              <p:nvPr>
                <p:ph idx="1"/>
              </p:nvPr>
            </p:nvSpPr>
            <p:spPr>
              <a:xfrm>
                <a:off x="1196532" y="423782"/>
                <a:ext cx="10412876" cy="2782405"/>
              </a:xfrm>
            </p:spPr>
            <p:txBody>
              <a:bodyPr>
                <a:normAutofit/>
              </a:bodyPr>
              <a:lstStyle/>
              <a:p>
                <a:pPr marL="0" indent="0">
                  <a:lnSpc>
                    <a:spcPct val="107000"/>
                  </a:lnSpc>
                  <a:spcAft>
                    <a:spcPts val="800"/>
                  </a:spcAft>
                  <a:buNone/>
                </a:pPr>
                <a:r>
                  <a:rPr lang="en-IN" b="1" dirty="0">
                    <a:solidFill>
                      <a:schemeClr val="accent1">
                        <a:lumMod val="75000"/>
                      </a:schemeClr>
                    </a:solidFill>
                    <a:latin typeface="Times New Roman" panose="02020603050405020304" pitchFamily="18" charset="0"/>
                    <a:ea typeface="Calibri" panose="020F0502020204030204" pitchFamily="34" charset="0"/>
                    <a:cs typeface="Times New Roman" panose="02020603050405020304" pitchFamily="18" charset="0"/>
                  </a:rPr>
                  <a:t>3) Equation Of Motion For The Complete System:</a:t>
                </a:r>
              </a:p>
              <a:p>
                <a:pPr marL="0" indent="0">
                  <a:lnSpc>
                    <a:spcPct val="107000"/>
                  </a:lnSpc>
                  <a:spcAft>
                    <a:spcPts val="800"/>
                  </a:spcAft>
                  <a:buNone/>
                </a:pPr>
                <a14:m>
                  <m:oMathPara xmlns:m="http://schemas.openxmlformats.org/officeDocument/2006/math">
                    <m:oMathParaPr>
                      <m:jc m:val="centerGroup"/>
                    </m:oMathParaPr>
                    <m:oMath xmlns:m="http://schemas.openxmlformats.org/officeDocument/2006/math">
                      <m:d>
                        <m:dPr>
                          <m:begChr m:val="["/>
                          <m:endChr m:val="]"/>
                          <m:ctrlPr>
                            <a:rPr lang="en-IN"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e>
                            </m:mr>
                          </m:m>
                        </m:e>
                      </m:d>
                      <m:d>
                        <m:dPr>
                          <m:begChr m:val="["/>
                          <m:end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𝑥</m:t>
                                    </m:r>
                                  </m:e>
                                </m:acc>
                              </m:e>
                            </m:m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𝑦</m:t>
                                    </m:r>
                                  </m:e>
                                </m:acc>
                              </m:e>
                            </m:m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𝜃</m:t>
                                    </m:r>
                                  </m:e>
                                </m:acc>
                              </m:e>
                            </m:m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𝜓</m:t>
                                    </m:r>
                                  </m:e>
                                </m:acc>
                              </m:e>
                            </m:mr>
                          </m:m>
                        </m:e>
                      </m:d>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0 </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
                        </m:e>
                      </m:d>
                      <m:d>
                        <m:dPr>
                          <m:begChr m:val="["/>
                          <m:end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𝑥</m:t>
                                    </m:r>
                                  </m:e>
                                </m:acc>
                              </m:e>
                            </m:m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𝑦</m:t>
                                    </m:r>
                                  </m:e>
                                </m:acc>
                              </m:e>
                            </m:m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𝜃</m:t>
                                    </m:r>
                                  </m:e>
                                </m:acc>
                              </m:e>
                            </m:mr>
                            <m:mr>
                              <m:e>
                                <m:acc>
                                  <m:accPr>
                                    <m: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𝜓</m:t>
                                    </m:r>
                                  </m:e>
                                </m:acc>
                              </m:e>
                            </m:mr>
                          </m:m>
                        </m:e>
                      </m:d>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mc:Choice>
        <mc:Fallback xmlns="">
          <p:sp>
            <p:nvSpPr>
              <p:cNvPr id="3" name="Content Placeholder 2">
                <a:extLst>
                  <a:ext uri="{FF2B5EF4-FFF2-40B4-BE49-F238E27FC236}">
                    <a16:creationId xmlns:a16="http://schemas.microsoft.com/office/drawing/2014/main" id="{ED4D3428-B2A7-EE52-9832-2171E42BFAA7}"/>
                  </a:ext>
                </a:extLst>
              </p:cNvPr>
              <p:cNvSpPr>
                <a:spLocks noGrp="1" noRot="1" noChangeAspect="1" noMove="1" noResize="1" noEditPoints="1" noAdjustHandles="1" noChangeArrowheads="1" noChangeShapeType="1" noTextEdit="1"/>
              </p:cNvSpPr>
              <p:nvPr>
                <p:ph idx="1"/>
              </p:nvPr>
            </p:nvSpPr>
            <p:spPr>
              <a:xfrm>
                <a:off x="1196532" y="423782"/>
                <a:ext cx="10412876" cy="2782405"/>
              </a:xfrm>
              <a:blipFill>
                <a:blip r:embed="rId2"/>
                <a:stretch>
                  <a:fillRect l="-1171" t="-241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ED9B9B-99AB-BC64-9AEC-01321696C752}"/>
                  </a:ext>
                </a:extLst>
              </p:cNvPr>
              <p:cNvSpPr txBox="1"/>
              <p:nvPr/>
            </p:nvSpPr>
            <p:spPr>
              <a:xfrm>
                <a:off x="949124" y="3429000"/>
                <a:ext cx="9641712" cy="1792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e>
                            </m:mr>
                          </m:m>
                        </m:e>
                      </m:d>
                      <m:d>
                        <m:dPr>
                          <m:begChr m:val="["/>
                          <m:end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𝑥</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𝑦</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𝜃</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𝜓</m:t>
                                </m:r>
                              </m:e>
                            </m:mr>
                          </m:m>
                        </m:e>
                      </m:d>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sty m:val="p"/>
                                  </m:rPr>
                                  <a:rPr lang="en-IN" sz="2800">
                                    <a:effectLst/>
                                    <a:latin typeface="Cambria Math" panose="02040503050406030204" pitchFamily="18" charset="0"/>
                                    <a:ea typeface="Times New Roman" panose="02020603050405020304" pitchFamily="18" charset="0"/>
                                    <a:cs typeface="Times New Roman" panose="02020603050405020304" pitchFamily="18" charset="0"/>
                                  </a:rPr>
                                  <m:t>m</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N" sz="2800">
                                        <a:effectLst/>
                                        <a:latin typeface="Cambria Math" panose="02040503050406030204" pitchFamily="18" charset="0"/>
                                        <a:ea typeface="Times New Roman" panose="02020603050405020304" pitchFamily="18" charset="0"/>
                                        <a:cs typeface="Times New Roman" panose="02020603050405020304" pitchFamily="18" charset="0"/>
                                      </a:rPr>
                                      <m:t>Ω</m:t>
                                    </m:r>
                                  </m:e>
                                  <m:sup>
                                    <m:r>
                                      <a:rPr lang="en-IN" sz="28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sz="28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IN" sz="2800">
                                    <a:effectLst/>
                                    <a:latin typeface="Cambria Math" panose="02040503050406030204" pitchFamily="18" charset="0"/>
                                    <a:ea typeface="Times New Roman" panose="02020603050405020304" pitchFamily="18" charset="0"/>
                                    <a:cs typeface="Times New Roman" panose="02020603050405020304" pitchFamily="18" charset="0"/>
                                  </a:rPr>
                                  <m:t>cos</m:t>
                                </m:r>
                                <m:r>
                                  <a:rPr lang="en-IN" sz="28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(Ω</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e>
                            </m:mr>
                            <m:mr>
                              <m:e>
                                <m:r>
                                  <m:rPr>
                                    <m:sty m:val="p"/>
                                  </m:rPr>
                                  <a:rPr lang="en-IN" sz="2800">
                                    <a:effectLst/>
                                    <a:latin typeface="Cambria Math" panose="02040503050406030204" pitchFamily="18" charset="0"/>
                                    <a:ea typeface="Times New Roman" panose="02020603050405020304" pitchFamily="18" charset="0"/>
                                    <a:cs typeface="Times New Roman" panose="02020603050405020304" pitchFamily="18" charset="0"/>
                                  </a:rPr>
                                  <m:t>m</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sz="28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800">
                                        <a:latin typeface="Cambria Math" panose="02040503050406030204" pitchFamily="18" charset="0"/>
                                        <a:ea typeface="Times New Roman" panose="02020603050405020304" pitchFamily="18" charset="0"/>
                                        <a:cs typeface="Times New Roman" panose="02020603050405020304" pitchFamily="18" charset="0"/>
                                      </a:rPr>
                                      <m:t>Ω</m:t>
                                    </m:r>
                                  </m:e>
                                  <m:sup>
                                    <m:r>
                                      <a:rPr lang="en-IN" sz="2800">
                                        <a:latin typeface="Cambria Math" panose="02040503050406030204" pitchFamily="18" charset="0"/>
                                        <a:ea typeface="Times New Roman" panose="02020603050405020304" pitchFamily="18" charset="0"/>
                                        <a:cs typeface="Times New Roman" panose="02020603050405020304" pitchFamily="18" charset="0"/>
                                      </a:rPr>
                                      <m:t>2</m:t>
                                    </m:r>
                                  </m:sup>
                                </m:sSup>
                                <m:r>
                                  <m:rPr>
                                    <m:sty m:val="p"/>
                                  </m:rPr>
                                  <a:rPr lang="en-IN" sz="2800">
                                    <a:effectLst/>
                                    <a:latin typeface="Cambria Math" panose="02040503050406030204" pitchFamily="18" charset="0"/>
                                    <a:ea typeface="Times New Roman" panose="02020603050405020304" pitchFamily="18" charset="0"/>
                                    <a:cs typeface="Times New Roman" panose="02020603050405020304" pitchFamily="18" charset="0"/>
                                  </a:rPr>
                                  <m:t>sin</m:t>
                                </m:r>
                                <m:r>
                                  <a:rPr lang="en-IN" sz="2800">
                                    <a:effectLst/>
                                    <a:latin typeface="Cambria Math" panose="02040503050406030204" pitchFamily="18" charset="0"/>
                                    <a:ea typeface="Times New Roman" panose="02020603050405020304" pitchFamily="18" charset="0"/>
                                    <a:cs typeface="Times New Roman" panose="02020603050405020304" pitchFamily="18" charset="0"/>
                                  </a:rPr>
                                  <m:t>⁡</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(Ω</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800" i="1">
                                    <a:effectLst/>
                                    <a:latin typeface="Cambria Math" panose="02040503050406030204" pitchFamily="18" charset="0"/>
                                    <a:ea typeface="Times New Roman" panose="02020603050405020304" pitchFamily="18" charset="0"/>
                                    <a:cs typeface="Times New Roman" panose="02020603050405020304" pitchFamily="18" charset="0"/>
                                  </a:rPr>
                                  <m:t>0</m:t>
                                </m:r>
                              </m:e>
                            </m:mr>
                          </m:m>
                        </m:e>
                      </m:d>
                    </m:oMath>
                  </m:oMathPara>
                </a14:m>
                <a:endParaRPr lang="en-IN" dirty="0"/>
              </a:p>
            </p:txBody>
          </p:sp>
        </mc:Choice>
        <mc:Fallback xmlns="">
          <p:sp>
            <p:nvSpPr>
              <p:cNvPr id="4" name="TextBox 3">
                <a:extLst>
                  <a:ext uri="{FF2B5EF4-FFF2-40B4-BE49-F238E27FC236}">
                    <a16:creationId xmlns:a16="http://schemas.microsoft.com/office/drawing/2014/main" id="{EBED9B9B-99AB-BC64-9AEC-01321696C752}"/>
                  </a:ext>
                </a:extLst>
              </p:cNvPr>
              <p:cNvSpPr txBox="1">
                <a:spLocks noRot="1" noChangeAspect="1" noMove="1" noResize="1" noEditPoints="1" noAdjustHandles="1" noChangeArrowheads="1" noChangeShapeType="1" noTextEdit="1"/>
              </p:cNvSpPr>
              <p:nvPr/>
            </p:nvSpPr>
            <p:spPr>
              <a:xfrm>
                <a:off x="949124" y="3429000"/>
                <a:ext cx="9641712" cy="1792735"/>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433277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12EC5D-B89E-22BF-B683-9CF67F208FD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440" y="491808"/>
            <a:ext cx="6001588" cy="2819794"/>
          </a:xfrm>
          <a:prstGeom prst="rect">
            <a:avLst/>
          </a:prstGeom>
          <a:noFill/>
          <a:ln>
            <a:noFill/>
          </a:ln>
        </p:spPr>
      </p:pic>
      <p:sp>
        <p:nvSpPr>
          <p:cNvPr id="6" name="TextBox 5">
            <a:extLst>
              <a:ext uri="{FF2B5EF4-FFF2-40B4-BE49-F238E27FC236}">
                <a16:creationId xmlns:a16="http://schemas.microsoft.com/office/drawing/2014/main" id="{EDA39EE9-0A3B-F4CD-F4E2-78FDDD88733A}"/>
              </a:ext>
            </a:extLst>
          </p:cNvPr>
          <p:cNvSpPr txBox="1"/>
          <p:nvPr/>
        </p:nvSpPr>
        <p:spPr>
          <a:xfrm>
            <a:off x="4561840" y="3177067"/>
            <a:ext cx="6096000"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Simple Rotor Model </a:t>
            </a:r>
            <a:endParaRPr lang="en-IN" dirty="0"/>
          </a:p>
        </p:txBody>
      </p:sp>
      <p:pic>
        <p:nvPicPr>
          <p:cNvPr id="7" name="Picture 6">
            <a:extLst>
              <a:ext uri="{FF2B5EF4-FFF2-40B4-BE49-F238E27FC236}">
                <a16:creationId xmlns:a16="http://schemas.microsoft.com/office/drawing/2014/main" id="{61A87431-4EF2-8CC7-09C9-541AE85F6B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7360" y="3602114"/>
            <a:ext cx="6167120" cy="3083560"/>
          </a:xfrm>
          <a:prstGeom prst="rect">
            <a:avLst/>
          </a:prstGeom>
          <a:noFill/>
          <a:ln>
            <a:noFill/>
          </a:ln>
        </p:spPr>
      </p:pic>
    </p:spTree>
    <p:extLst>
      <p:ext uri="{BB962C8B-B14F-4D97-AF65-F5344CB8AC3E}">
        <p14:creationId xmlns:p14="http://schemas.microsoft.com/office/powerpoint/2010/main" val="288338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B96F3E-6DA5-9E84-6333-22C64BDC3381}"/>
                  </a:ext>
                </a:extLst>
              </p:cNvPr>
              <p:cNvSpPr txBox="1"/>
              <p:nvPr/>
            </p:nvSpPr>
            <p:spPr>
              <a:xfrm>
                <a:off x="1290918" y="761999"/>
                <a:ext cx="10121153" cy="3185937"/>
              </a:xfrm>
              <a:prstGeom prst="rect">
                <a:avLst/>
              </a:prstGeom>
              <a:noFill/>
            </p:spPr>
            <p:txBody>
              <a:bodyPr wrap="square" rtlCol="0">
                <a:spAutoFit/>
              </a:bodyPr>
              <a:lstStyle/>
              <a:p>
                <a:pPr algn="ctr">
                  <a:lnSpc>
                    <a:spcPct val="90000"/>
                  </a:lnSpc>
                  <a:spcBef>
                    <a:spcPct val="0"/>
                  </a:spcBef>
                </a:pPr>
                <a:r>
                  <a:rPr lang="en-IN" sz="3200" b="1" dirty="0">
                    <a:solidFill>
                      <a:schemeClr val="accent1">
                        <a:lumMod val="75000"/>
                      </a:schemeClr>
                    </a:solidFill>
                    <a:latin typeface="+mj-lt"/>
                    <a:ea typeface="+mj-ea"/>
                    <a:cs typeface="+mj-cs"/>
                  </a:rPr>
                  <a:t>Case 1: If rotor is stationary </a:t>
                </a:r>
                <a14:m>
                  <m:oMath xmlns:m="http://schemas.openxmlformats.org/officeDocument/2006/math">
                    <m:r>
                      <a:rPr lang="en-IN" sz="3200" b="1">
                        <a:solidFill>
                          <a:schemeClr val="accent1">
                            <a:lumMod val="75000"/>
                          </a:schemeClr>
                        </a:solidFill>
                        <a:latin typeface="Cambria Math" panose="02040503050406030204" pitchFamily="18" charset="0"/>
                        <a:ea typeface="+mj-ea"/>
                        <a:cs typeface="+mj-cs"/>
                      </a:rPr>
                      <m:t>𝝎</m:t>
                    </m:r>
                    <m:r>
                      <a:rPr lang="en-IN" sz="3200" b="1">
                        <a:solidFill>
                          <a:schemeClr val="accent1">
                            <a:lumMod val="75000"/>
                          </a:schemeClr>
                        </a:solidFill>
                        <a:latin typeface="Cambria Math" panose="02040503050406030204" pitchFamily="18" charset="0"/>
                        <a:ea typeface="+mj-ea"/>
                        <a:cs typeface="+mj-cs"/>
                      </a:rPr>
                      <m:t>=</m:t>
                    </m:r>
                    <m:r>
                      <a:rPr lang="en-IN" sz="3200" b="1">
                        <a:solidFill>
                          <a:schemeClr val="accent1">
                            <a:lumMod val="75000"/>
                          </a:schemeClr>
                        </a:solidFill>
                        <a:latin typeface="Cambria Math" panose="02040503050406030204" pitchFamily="18" charset="0"/>
                        <a:ea typeface="+mj-ea"/>
                        <a:cs typeface="+mj-cs"/>
                      </a:rPr>
                      <m:t>𝟎</m:t>
                    </m:r>
                  </m:oMath>
                </a14:m>
                <a:r>
                  <a:rPr lang="en-IN" sz="3200" b="1" dirty="0">
                    <a:solidFill>
                      <a:schemeClr val="accent1">
                        <a:lumMod val="75000"/>
                      </a:schemeClr>
                    </a:solidFill>
                    <a:latin typeface="+mj-lt"/>
                    <a:ea typeface="+mj-ea"/>
                    <a:cs typeface="+mj-cs"/>
                  </a:rPr>
                  <a:t> (Vertical Deflection)</a:t>
                </a:r>
              </a:p>
              <a:p>
                <a:pPr algn="ctr">
                  <a:lnSpc>
                    <a:spcPct val="90000"/>
                  </a:lnSpc>
                  <a:spcBef>
                    <a:spcPct val="0"/>
                  </a:spcBef>
                </a:pPr>
                <a:endParaRPr lang="en-IN" sz="3200" b="1" dirty="0">
                  <a:solidFill>
                    <a:schemeClr val="accent1">
                      <a:lumMod val="75000"/>
                    </a:schemeClr>
                  </a:solidFill>
                  <a:latin typeface="+mj-lt"/>
                  <a:ea typeface="+mj-ea"/>
                  <a:cs typeface="+mj-cs"/>
                </a:endParaRPr>
              </a:p>
              <a:p>
                <a:pPr algn="ctr">
                  <a:lnSpc>
                    <a:spcPct val="90000"/>
                  </a:lnSpc>
                  <a:spcBef>
                    <a:spcPct val="0"/>
                  </a:spcBef>
                </a:pPr>
                <a:endParaRPr lang="en-IN" sz="3200" b="1" dirty="0">
                  <a:solidFill>
                    <a:schemeClr val="accent1">
                      <a:lumMod val="75000"/>
                    </a:schemeClr>
                  </a:solidFill>
                  <a:latin typeface="+mj-lt"/>
                  <a:ea typeface="+mj-ea"/>
                  <a:cs typeface="+mj-cs"/>
                </a:endParaRPr>
              </a:p>
              <a:p>
                <a:endParaRPr lang="en-IN" sz="2400" dirty="0">
                  <a:solidFill>
                    <a:schemeClr val="accent2">
                      <a:lumMod val="75000"/>
                    </a:schemeClr>
                  </a:solidFill>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If rotor is stationary, the system reduces to a simply supported shaft with mass at the centre.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Its natural frequency can be found by using </a:t>
                </a:r>
                <a14:m>
                  <m:oMath xmlns:m="http://schemas.openxmlformats.org/officeDocument/2006/math">
                    <m:r>
                      <a:rPr lang="en-IN" b="0" i="1" smtClean="0">
                        <a:latin typeface="Cambria Math" panose="02040503050406030204" pitchFamily="18" charset="0"/>
                        <a:cs typeface="Times New Roman" panose="02020603050405020304" pitchFamily="18" charset="0"/>
                      </a:rPr>
                      <m:t>𝜔</m:t>
                    </m:r>
                    <m:r>
                      <a:rPr lang="en-IN" b="0" i="1" baseline="-25000" smtClean="0">
                        <a:latin typeface="Cambria Math" panose="02040503050406030204" pitchFamily="18" charset="0"/>
                        <a:cs typeface="Times New Roman" panose="02020603050405020304" pitchFamily="18" charset="0"/>
                      </a:rPr>
                      <m:t>𝑛</m:t>
                    </m:r>
                  </m:oMath>
                </a14:m>
                <a:r>
                  <a:rPr lang="en-IN" dirty="0">
                    <a:latin typeface="Times New Roman" panose="02020603050405020304" pitchFamily="18" charset="0"/>
                    <a:cs typeface="Times New Roman" panose="02020603050405020304" pitchFamily="18" charset="0"/>
                  </a:rPr>
                  <a:t>=</a:t>
                </a:r>
                <a:r>
                  <a:rPr lang="en-IN" baseline="-25000"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IN" b="0" i="1" smtClean="0">
                            <a:latin typeface="Cambria Math" panose="02040503050406030204" pitchFamily="18" charset="0"/>
                            <a:cs typeface="Times New Roman" panose="02020603050405020304" pitchFamily="18" charset="0"/>
                          </a:rPr>
                        </m:ctrlPr>
                      </m:radPr>
                      <m:deg/>
                      <m:e>
                        <m:f>
                          <m:fPr>
                            <m:ctrlPr>
                              <a:rPr lang="en-IN" b="0" i="1" smtClean="0">
                                <a:latin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cs typeface="Times New Roman" panose="02020603050405020304" pitchFamily="18" charset="0"/>
                              </a:rPr>
                              <m:t>𝑔</m:t>
                            </m:r>
                          </m:num>
                          <m:den>
                            <m:r>
                              <a:rPr lang="en-IN" b="0" i="1" smtClean="0">
                                <a:latin typeface="Cambria Math" panose="02040503050406030204" pitchFamily="18" charset="0"/>
                                <a:cs typeface="Times New Roman" panose="02020603050405020304" pitchFamily="18" charset="0"/>
                              </a:rPr>
                              <m:t>𝛿</m:t>
                            </m:r>
                          </m:den>
                        </m:f>
                      </m:e>
                    </m:rad>
                  </m:oMath>
                </a14:m>
                <a:r>
                  <a:rPr lang="en-IN" dirty="0">
                    <a:latin typeface="Times New Roman" panose="02020603050405020304" pitchFamily="18" charset="0"/>
                    <a:cs typeface="Times New Roman" panose="02020603050405020304" pitchFamily="18" charset="0"/>
                  </a:rPr>
                  <a:t>	where </a:t>
                </a:r>
                <a14:m>
                  <m:oMath xmlns:m="http://schemas.openxmlformats.org/officeDocument/2006/math">
                    <m:r>
                      <a:rPr lang="en-IN" b="0" i="1" smtClean="0">
                        <a:latin typeface="Cambria Math" panose="02040503050406030204" pitchFamily="18" charset="0"/>
                        <a:cs typeface="Times New Roman" panose="02020603050405020304" pitchFamily="18" charset="0"/>
                      </a:rPr>
                      <m:t>𝛿</m:t>
                    </m:r>
                    <m:r>
                      <a:rPr lang="en-IN" b="0" i="1" smtClean="0">
                        <a:latin typeface="Cambria Math" panose="02040503050406030204" pitchFamily="18" charset="0"/>
                        <a:cs typeface="Times New Roman" panose="02020603050405020304" pitchFamily="18" charset="0"/>
                      </a:rPr>
                      <m:t>=</m:t>
                    </m:r>
                    <m:f>
                      <m:fPr>
                        <m:ctrlPr>
                          <a:rPr lang="en-IN" b="0" i="1" smtClean="0">
                            <a:latin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cs typeface="Times New Roman" panose="02020603050405020304" pitchFamily="18" charset="0"/>
                          </a:rPr>
                          <m:t>𝑊</m:t>
                        </m:r>
                        <m:sSup>
                          <m:sSupPr>
                            <m:ctrlPr>
                              <a:rPr lang="en-IN" b="0" i="1" smtClean="0">
                                <a:latin typeface="Cambria Math" panose="02040503050406030204" pitchFamily="18" charset="0"/>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𝐿</m:t>
                            </m:r>
                          </m:e>
                          <m:sup>
                            <m:r>
                              <a:rPr lang="en-IN" b="0" i="1" smtClean="0">
                                <a:latin typeface="Cambria Math" panose="02040503050406030204" pitchFamily="18" charset="0"/>
                                <a:cs typeface="Times New Roman" panose="02020603050405020304" pitchFamily="18" charset="0"/>
                              </a:rPr>
                              <m:t>3</m:t>
                            </m:r>
                          </m:sup>
                        </m:sSup>
                      </m:num>
                      <m:den>
                        <m:r>
                          <a:rPr lang="en-IN" b="0" i="1" smtClean="0">
                            <a:latin typeface="Cambria Math" panose="02040503050406030204" pitchFamily="18" charset="0"/>
                            <a:cs typeface="Times New Roman" panose="02020603050405020304" pitchFamily="18" charset="0"/>
                          </a:rPr>
                          <m:t>48</m:t>
                        </m:r>
                        <m:r>
                          <a:rPr lang="en-IN" b="0" i="1" smtClean="0">
                            <a:latin typeface="Cambria Math" panose="02040503050406030204" pitchFamily="18" charset="0"/>
                            <a:cs typeface="Times New Roman" panose="02020603050405020304" pitchFamily="18" charset="0"/>
                          </a:rPr>
                          <m:t>𝐸𝐼</m:t>
                        </m:r>
                      </m:den>
                    </m:f>
                  </m:oMath>
                </a14:m>
                <a:r>
                  <a:rPr lang="en-IN" dirty="0">
                    <a:latin typeface="Times New Roman" panose="02020603050405020304" pitchFamily="18" charset="0"/>
                    <a:cs typeface="Times New Roman" panose="02020603050405020304" pitchFamily="18" charset="0"/>
                  </a:rPr>
                  <a:t> , </a:t>
                </a:r>
                <a14:m>
                  <m:oMath xmlns:m="http://schemas.openxmlformats.org/officeDocument/2006/math">
                    <m:r>
                      <a:rPr lang="en-IN" b="0" i="1" smtClean="0">
                        <a:latin typeface="Cambria Math" panose="02040503050406030204" pitchFamily="18" charset="0"/>
                        <a:cs typeface="Times New Roman" panose="02020603050405020304" pitchFamily="18" charset="0"/>
                      </a:rPr>
                      <m:t>𝑊</m:t>
                    </m:r>
                    <m:r>
                      <a:rPr lang="en-IN" b="0" i="1" smtClean="0">
                        <a:latin typeface="Cambria Math" panose="02040503050406030204" pitchFamily="18" charset="0"/>
                        <a:cs typeface="Times New Roman" panose="02020603050405020304" pitchFamily="18" charset="0"/>
                      </a:rPr>
                      <m:t>=</m:t>
                    </m:r>
                  </m:oMath>
                </a14:m>
                <a:r>
                  <a:rPr lang="en-IN" dirty="0">
                    <a:latin typeface="Times New Roman" panose="02020603050405020304" pitchFamily="18" charset="0"/>
                    <a:cs typeface="Times New Roman" panose="02020603050405020304" pitchFamily="18" charset="0"/>
                  </a:rPr>
                  <a:t> weight of rotor</a:t>
                </a:r>
              </a:p>
              <a:p>
                <a14:m>
                  <m:oMath xmlns:m="http://schemas.openxmlformats.org/officeDocument/2006/math">
                    <m:r>
                      <a:rPr lang="en-IN" b="0" i="1" smtClean="0">
                        <a:latin typeface="Cambria Math" panose="02040503050406030204" pitchFamily="18" charset="0"/>
                        <a:cs typeface="Times New Roman" panose="02020603050405020304" pitchFamily="18" charset="0"/>
                      </a:rPr>
                      <m:t>𝜔</m:t>
                    </m:r>
                    <m:r>
                      <a:rPr lang="en-IN" b="0" i="1" baseline="-25000" smtClean="0">
                        <a:latin typeface="Cambria Math" panose="02040503050406030204" pitchFamily="18" charset="0"/>
                        <a:cs typeface="Times New Roman" panose="02020603050405020304" pitchFamily="18" charset="0"/>
                      </a:rPr>
                      <m:t>𝑛</m:t>
                    </m:r>
                    <m:r>
                      <a:rPr lang="en-IN" b="0" i="1" smtClean="0">
                        <a:latin typeface="Cambria Math" panose="02040503050406030204" pitchFamily="18" charset="0"/>
                        <a:cs typeface="Times New Roman" panose="02020603050405020304" pitchFamily="18" charset="0"/>
                      </a:rPr>
                      <m:t>= </m:t>
                    </m:r>
                  </m:oMath>
                </a14:m>
                <a:r>
                  <a:rPr lang="en-IN" dirty="0">
                    <a:latin typeface="Times New Roman" panose="02020603050405020304" pitchFamily="18" charset="0"/>
                    <a:cs typeface="Times New Roman" panose="02020603050405020304" pitchFamily="18" charset="0"/>
                  </a:rPr>
                  <a:t>20.8273 rad/sec from MATLAB CODE</a:t>
                </a:r>
              </a:p>
            </p:txBody>
          </p:sp>
        </mc:Choice>
        <mc:Fallback xmlns="">
          <p:sp>
            <p:nvSpPr>
              <p:cNvPr id="4" name="TextBox 3">
                <a:extLst>
                  <a:ext uri="{FF2B5EF4-FFF2-40B4-BE49-F238E27FC236}">
                    <a16:creationId xmlns:a16="http://schemas.microsoft.com/office/drawing/2014/main" id="{2AB96F3E-6DA5-9E84-6333-22C64BDC3381}"/>
                  </a:ext>
                </a:extLst>
              </p:cNvPr>
              <p:cNvSpPr txBox="1">
                <a:spLocks noRot="1" noChangeAspect="1" noMove="1" noResize="1" noEditPoints="1" noAdjustHandles="1" noChangeArrowheads="1" noChangeShapeType="1" noTextEdit="1"/>
              </p:cNvSpPr>
              <p:nvPr/>
            </p:nvSpPr>
            <p:spPr>
              <a:xfrm>
                <a:off x="1290918" y="761999"/>
                <a:ext cx="10121153" cy="3185937"/>
              </a:xfrm>
              <a:prstGeom prst="rect">
                <a:avLst/>
              </a:prstGeom>
              <a:blipFill>
                <a:blip r:embed="rId2"/>
                <a:stretch>
                  <a:fillRect l="-542" t="-3824" b="-2103"/>
                </a:stretch>
              </a:blipFill>
            </p:spPr>
            <p:txBody>
              <a:bodyPr/>
              <a:lstStyle/>
              <a:p>
                <a:r>
                  <a:rPr lang="en-IN">
                    <a:noFill/>
                  </a:rPr>
                  <a:t> </a:t>
                </a:r>
              </a:p>
            </p:txBody>
          </p:sp>
        </mc:Fallback>
      </mc:AlternateContent>
    </p:spTree>
    <p:extLst>
      <p:ext uri="{BB962C8B-B14F-4D97-AF65-F5344CB8AC3E}">
        <p14:creationId xmlns:p14="http://schemas.microsoft.com/office/powerpoint/2010/main" val="274215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D2692D-5512-9536-65FD-D3E74AA1393C}"/>
                  </a:ext>
                </a:extLst>
              </p:cNvPr>
              <p:cNvSpPr txBox="1"/>
              <p:nvPr/>
            </p:nvSpPr>
            <p:spPr>
              <a:xfrm>
                <a:off x="1718971" y="1434557"/>
                <a:ext cx="8562593" cy="1911742"/>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Radial Deflection r is given by </a:t>
                </a:r>
                <a14:m>
                  <m:oMath xmlns:m="http://schemas.openxmlformats.org/officeDocument/2006/math">
                    <m:r>
                      <a:rPr lang="en-IN" sz="2400" b="0" i="1" smtClean="0">
                        <a:latin typeface="Cambria Math" panose="02040503050406030204" pitchFamily="18" charset="0"/>
                      </a:rPr>
                      <m:t>𝑟</m:t>
                    </m:r>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𝜖</m:t>
                        </m:r>
                      </m:num>
                      <m:den>
                        <m:sSup>
                          <m:sSupPr>
                            <m:ctrlPr>
                              <a:rPr lang="en-IN" sz="2400" b="0" i="1" smtClean="0">
                                <a:latin typeface="Cambria Math" panose="02040503050406030204" pitchFamily="18" charset="0"/>
                              </a:rPr>
                            </m:ctrlPr>
                          </m:sSupPr>
                          <m:e>
                            <m:d>
                              <m:dPr>
                                <m:ctrlPr>
                                  <a:rPr lang="en-IN" sz="2400" b="0" i="1" smtClean="0">
                                    <a:latin typeface="Cambria Math" panose="02040503050406030204" pitchFamily="18" charset="0"/>
                                  </a:rPr>
                                </m:ctrlPr>
                              </m:dPr>
                              <m:e>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𝜔</m:t>
                                    </m:r>
                                    <m:r>
                                      <a:rPr lang="en-IN" sz="2400" b="0" i="1" baseline="-25000" smtClean="0">
                                        <a:latin typeface="Cambria Math" panose="02040503050406030204" pitchFamily="18" charset="0"/>
                                      </a:rPr>
                                      <m:t>𝑛</m:t>
                                    </m:r>
                                  </m:num>
                                  <m:den>
                                    <m:r>
                                      <a:rPr lang="en-IN" sz="2400" b="0" i="1" smtClean="0">
                                        <a:latin typeface="Cambria Math" panose="02040503050406030204" pitchFamily="18" charset="0"/>
                                      </a:rPr>
                                      <m:t>𝜔</m:t>
                                    </m:r>
                                  </m:den>
                                </m:f>
                              </m:e>
                            </m:d>
                          </m:e>
                          <m:sup>
                            <m:r>
                              <a:rPr lang="en-IN" sz="2400" b="0" i="1" smtClean="0">
                                <a:latin typeface="Cambria Math" panose="02040503050406030204" pitchFamily="18" charset="0"/>
                              </a:rPr>
                              <m:t>2</m:t>
                            </m:r>
                          </m:sup>
                        </m:sSup>
                        <m:r>
                          <a:rPr lang="en-IN" sz="2400" b="0" i="1" smtClean="0">
                            <a:latin typeface="Cambria Math" panose="02040503050406030204" pitchFamily="18" charset="0"/>
                          </a:rPr>
                          <m:t>−1</m:t>
                        </m:r>
                      </m:den>
                    </m:f>
                  </m:oMath>
                </a14:m>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If </a:t>
                </a:r>
                <a14:m>
                  <m:oMath xmlns:m="http://schemas.openxmlformats.org/officeDocument/2006/math">
                    <m:r>
                      <a:rPr lang="en-IN" sz="2400" b="0" i="1" smtClean="0">
                        <a:latin typeface="Cambria Math" panose="02040503050406030204" pitchFamily="18" charset="0"/>
                      </a:rPr>
                      <m:t>𝜔</m:t>
                    </m:r>
                    <m:r>
                      <a:rPr lang="en-IN" sz="2400" b="0" i="1" smtClean="0">
                        <a:latin typeface="Cambria Math" panose="02040503050406030204" pitchFamily="18" charset="0"/>
                      </a:rPr>
                      <m:t>=</m:t>
                    </m:r>
                    <m:r>
                      <a:rPr lang="en-IN" sz="2400" b="0" i="1" smtClean="0">
                        <a:latin typeface="Cambria Math" panose="02040503050406030204" pitchFamily="18" charset="0"/>
                      </a:rPr>
                      <m:t>𝜔</m:t>
                    </m:r>
                    <m:r>
                      <a:rPr lang="en-IN" sz="2400" b="0" i="1" baseline="-25000" smtClean="0">
                        <a:latin typeface="Cambria Math" panose="02040503050406030204" pitchFamily="18" charset="0"/>
                      </a:rPr>
                      <m:t>𝑛</m:t>
                    </m:r>
                  </m:oMath>
                </a14:m>
                <a:r>
                  <a:rPr lang="en-IN" sz="2400" dirty="0">
                    <a:latin typeface="Times New Roman" panose="02020603050405020304" pitchFamily="18" charset="0"/>
                    <a:cs typeface="Times New Roman" panose="02020603050405020304" pitchFamily="18" charset="0"/>
                  </a:rPr>
                  <a:t> then the shaft would be rotating at critical speed and Resonance occurs.</a:t>
                </a:r>
              </a:p>
              <a:p>
                <a:endParaRPr lang="en-IN" sz="2400" dirty="0"/>
              </a:p>
            </p:txBody>
          </p:sp>
        </mc:Choice>
        <mc:Fallback xmlns="">
          <p:sp>
            <p:nvSpPr>
              <p:cNvPr id="4" name="TextBox 3">
                <a:extLst>
                  <a:ext uri="{FF2B5EF4-FFF2-40B4-BE49-F238E27FC236}">
                    <a16:creationId xmlns:a16="http://schemas.microsoft.com/office/drawing/2014/main" id="{F0D2692D-5512-9536-65FD-D3E74AA1393C}"/>
                  </a:ext>
                </a:extLst>
              </p:cNvPr>
              <p:cNvSpPr txBox="1">
                <a:spLocks noRot="1" noChangeAspect="1" noMove="1" noResize="1" noEditPoints="1" noAdjustHandles="1" noChangeArrowheads="1" noChangeShapeType="1" noTextEdit="1"/>
              </p:cNvSpPr>
              <p:nvPr/>
            </p:nvSpPr>
            <p:spPr>
              <a:xfrm>
                <a:off x="1718971" y="1434557"/>
                <a:ext cx="8562593" cy="1911742"/>
              </a:xfrm>
              <a:prstGeom prst="rect">
                <a:avLst/>
              </a:prstGeom>
              <a:blipFill>
                <a:blip r:embed="rId2"/>
                <a:stretch>
                  <a:fillRect l="-996" t="-318"/>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50258A00-0C2A-D2EB-70D5-E26515FD7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372" y="2938107"/>
            <a:ext cx="7819256" cy="3771161"/>
          </a:xfrm>
          <a:prstGeom prst="rect">
            <a:avLst/>
          </a:prstGeom>
        </p:spPr>
      </p:pic>
      <p:sp>
        <p:nvSpPr>
          <p:cNvPr id="2" name="TextBox 1">
            <a:extLst>
              <a:ext uri="{FF2B5EF4-FFF2-40B4-BE49-F238E27FC236}">
                <a16:creationId xmlns:a16="http://schemas.microsoft.com/office/drawing/2014/main" id="{9F6BCB77-D4FD-9227-E60E-C3F06D18CA6F}"/>
              </a:ext>
            </a:extLst>
          </p:cNvPr>
          <p:cNvSpPr txBox="1"/>
          <p:nvPr/>
        </p:nvSpPr>
        <p:spPr>
          <a:xfrm>
            <a:off x="1910435" y="148732"/>
            <a:ext cx="7819256" cy="1077218"/>
          </a:xfrm>
          <a:prstGeom prst="rect">
            <a:avLst/>
          </a:prstGeom>
          <a:noFill/>
        </p:spPr>
        <p:txBody>
          <a:bodyPr wrap="none" rtlCol="0">
            <a:spAutoFit/>
          </a:bodyPr>
          <a:lstStyle/>
          <a:p>
            <a:pPr algn="ctr"/>
            <a:r>
              <a:rPr lang="en-IN" sz="3200" b="1" dirty="0">
                <a:solidFill>
                  <a:schemeClr val="accent1">
                    <a:lumMod val="75000"/>
                  </a:schemeClr>
                </a:solidFill>
                <a:latin typeface="+mj-lt"/>
                <a:ea typeface="+mj-ea"/>
                <a:cs typeface="+mj-cs"/>
              </a:rPr>
              <a:t>Case 2: When rotor is spinning and </a:t>
            </a:r>
          </a:p>
          <a:p>
            <a:pPr algn="ctr"/>
            <a:r>
              <a:rPr lang="en-IN" sz="3200" b="1" dirty="0">
                <a:solidFill>
                  <a:schemeClr val="accent1">
                    <a:lumMod val="75000"/>
                  </a:schemeClr>
                </a:solidFill>
                <a:latin typeface="+mj-lt"/>
                <a:ea typeface="+mj-ea"/>
                <a:cs typeface="+mj-cs"/>
              </a:rPr>
              <a:t>there is no Gyroscopic Effect (Whirling of Shaft)</a:t>
            </a:r>
            <a:endParaRPr lang="en-IN" sz="1200" b="1" dirty="0">
              <a:solidFill>
                <a:schemeClr val="accent2">
                  <a:lumMod val="75000"/>
                </a:schemeClr>
              </a:solidFill>
            </a:endParaRPr>
          </a:p>
        </p:txBody>
      </p:sp>
    </p:spTree>
    <p:extLst>
      <p:ext uri="{BB962C8B-B14F-4D97-AF65-F5344CB8AC3E}">
        <p14:creationId xmlns:p14="http://schemas.microsoft.com/office/powerpoint/2010/main" val="341419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1E10-5D20-7FA5-B88B-25B4D2E86C84}"/>
              </a:ext>
            </a:extLst>
          </p:cNvPr>
          <p:cNvSpPr>
            <a:spLocks noGrp="1"/>
          </p:cNvSpPr>
          <p:nvPr>
            <p:ph type="title"/>
          </p:nvPr>
        </p:nvSpPr>
        <p:spPr>
          <a:xfrm>
            <a:off x="514109" y="0"/>
            <a:ext cx="10515600" cy="1325563"/>
          </a:xfrm>
        </p:spPr>
        <p:txBody>
          <a:bodyPr>
            <a:normAutofit/>
          </a:bodyPr>
          <a:lstStyle/>
          <a:p>
            <a:pPr algn="ctr"/>
            <a:r>
              <a:rPr lang="en-US" sz="4000" b="1" dirty="0">
                <a:solidFill>
                  <a:schemeClr val="accent1">
                    <a:lumMod val="75000"/>
                  </a:schemeClr>
                </a:solidFill>
              </a:rPr>
              <a:t>Case 3 : Modal Analysis</a:t>
            </a:r>
            <a:endParaRPr lang="en-IN" sz="4000"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A2B8E8-1D4B-8F2F-18C6-87478C3C8A59}"/>
                  </a:ext>
                </a:extLst>
              </p:cNvPr>
              <p:cNvSpPr txBox="1"/>
              <p:nvPr/>
            </p:nvSpPr>
            <p:spPr>
              <a:xfrm>
                <a:off x="428263" y="1226916"/>
                <a:ext cx="11249628" cy="5643724"/>
              </a:xfrm>
              <a:prstGeom prst="rect">
                <a:avLst/>
              </a:prstGeom>
              <a:noFill/>
            </p:spPr>
            <p:txBody>
              <a:bodyPr wrap="square" rtlCol="0">
                <a:spAutoFit/>
              </a:bodyPr>
              <a:lstStyle/>
              <a:p>
                <a:r>
                  <a:rPr lang="en-US" sz="2800" dirty="0"/>
                  <a:t>Dynamic Matrix A = M</a:t>
                </a:r>
                <a:r>
                  <a:rPr lang="en-US" sz="2800" baseline="30000" dirty="0"/>
                  <a:t>-1</a:t>
                </a:r>
                <a:r>
                  <a:rPr lang="en-US" sz="2800" dirty="0"/>
                  <a:t>K</a:t>
                </a:r>
              </a:p>
              <a:p>
                <a:endParaRPr lang="en-US" sz="2000" dirty="0"/>
              </a:p>
              <a:p>
                <a:r>
                  <a:rPr lang="en-IN" sz="2000" dirty="0">
                    <a:effectLst/>
                    <a:ea typeface="Times New Roman" panose="02020603050405020304" pitchFamily="18" charset="0"/>
                    <a:cs typeface="Times New Roman" panose="02020603050405020304" pitchFamily="18" charset="0"/>
                  </a:rPr>
                  <a:t>M = </a:t>
                </a:r>
                <a14:m>
                  <m:oMath xmlns:m="http://schemas.openxmlformats.org/officeDocument/2006/math">
                    <m:d>
                      <m:dPr>
                        <m:begChr m:val="["/>
                        <m:endChr m:val="]"/>
                        <m:ctrlPr>
                          <a:rPr lang="en-IN"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e>
                          </m:mr>
                        </m:m>
                      </m:e>
                    </m:d>
                  </m:oMath>
                </a14:m>
                <a:r>
                  <a:rPr lang="en-US" sz="2000" dirty="0"/>
                  <a:t>      K = </a:t>
                </a:r>
                <a14:m>
                  <m:oMath xmlns:m="http://schemas.openxmlformats.org/officeDocument/2006/math">
                    <m:d>
                      <m:dPr>
                        <m:begChr m:val="["/>
                        <m:endChr m:val="]"/>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Sub>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Sub>
                            </m:e>
                          </m:mr>
                        </m:m>
                      </m:e>
                    </m:d>
                  </m:oMath>
                </a14:m>
                <a:endParaRPr lang="en-US" sz="2000" dirty="0"/>
              </a:p>
              <a:p>
                <a:endParaRPr lang="en-US" sz="2000" dirty="0"/>
              </a:p>
              <a:p>
                <a:r>
                  <a:rPr lang="en-US" sz="2000" dirty="0"/>
                  <a:t>Therefore, A = </a:t>
                </a:r>
                <a14:m>
                  <m:oMath xmlns:m="http://schemas.openxmlformats.org/officeDocument/2006/math">
                    <m:d>
                      <m:dPr>
                        <m:begChr m:val="["/>
                        <m:endChr m:val="]"/>
                        <m:ctrlPr>
                          <a:rPr lang="en-IN"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𝑚</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𝑑</m:t>
                                  </m:r>
                                </m:sub>
                              </m:sSub>
                            </m:e>
                          </m:mr>
                        </m:m>
                      </m:e>
                    </m:d>
                  </m:oMath>
                </a14:m>
                <a:r>
                  <a:rPr lang="en-US" sz="2000" dirty="0"/>
                  <a:t>    </a:t>
                </a:r>
                <a14:m>
                  <m:oMath xmlns:m="http://schemas.openxmlformats.org/officeDocument/2006/math">
                    <m:d>
                      <m:dPr>
                        <m:begChr m:val="["/>
                        <m:endChr m:val="]"/>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Sub>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000" i="1">
                                      <a:latin typeface="Cambria Math" panose="02040503050406030204" pitchFamily="18" charset="0"/>
                                      <a:ea typeface="Times New Roman" panose="02020603050405020304" pitchFamily="18" charset="0"/>
                                      <a:cs typeface="Times New Roman" panose="02020603050405020304" pitchFamily="18" charset="0"/>
                                    </a:rPr>
                                    <m:t>2</m:t>
                                  </m:r>
                                </m:sub>
                              </m:sSub>
                            </m:e>
                          </m:mr>
                        </m:m>
                      </m:e>
                    </m:d>
                  </m:oMath>
                </a14:m>
                <a:endParaRPr lang="en-US" sz="2000" dirty="0"/>
              </a:p>
              <a:p>
                <a:endParaRPr lang="en-US" sz="2000" dirty="0"/>
              </a:p>
              <a:p>
                <a:endParaRPr lang="en-US" sz="2000" dirty="0"/>
              </a:p>
              <a:p>
                <a:r>
                  <a:rPr lang="en-US" sz="2000" dirty="0"/>
                  <a:t>From MATLAB Code : A = </a:t>
                </a:r>
                <a14:m>
                  <m:oMath xmlns:m="http://schemas.openxmlformats.org/officeDocument/2006/math">
                    <m:d>
                      <m:dPr>
                        <m:begChr m:val="["/>
                        <m:endChr m:val="]"/>
                        <m:ctrlPr>
                          <a:rPr lang="en-IN"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4"/>
                                  <m:mcJc m:val="center"/>
                                </m:mcPr>
                              </m:mc>
                            </m:mcs>
                            <m:ctrlPr>
                              <a:rPr lang="en-IN" sz="2000" i="1">
                                <a:effectLst/>
                                <a:latin typeface="Cambria Math" panose="02040503050406030204" pitchFamily="18" charset="0"/>
                                <a:ea typeface="Times New Roman" panose="02020603050405020304" pitchFamily="18" charset="0"/>
                                <a:cs typeface="Times New Roman" panose="02020603050405020304" pitchFamily="18" charset="0"/>
                              </a:rPr>
                            </m:ctrlPr>
                          </m:mPr>
                          <m:mr>
                            <m:e>
                              <m:r>
                                <m:rPr>
                                  <m:brk m:alnAt="7"/>
                                </m:rP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.0434</m:t>
                              </m:r>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 </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0.0434</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3.8558</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IN" sz="20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2000" i="1">
                                  <a:latin typeface="Cambria Math" panose="02040503050406030204" pitchFamily="18" charset="0"/>
                                  <a:ea typeface="Times New Roman" panose="02020603050405020304" pitchFamily="18" charset="0"/>
                                  <a:cs typeface="Times New Roman" panose="02020603050405020304" pitchFamily="18" charset="0"/>
                                </a:rPr>
                                <m:t>3.8558</m:t>
                              </m:r>
                            </m:e>
                          </m:mr>
                        </m:m>
                      </m:e>
                    </m:d>
                  </m:oMath>
                </a14:m>
                <a:r>
                  <a:rPr lang="en-US" sz="2000" dirty="0"/>
                  <a:t> </a:t>
                </a:r>
                <a14:m>
                  <m:oMath xmlns:m="http://schemas.openxmlformats.org/officeDocument/2006/math">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10</m:t>
                        </m:r>
                      </m:e>
                      <m:sup>
                        <m:r>
                          <a:rPr lang="en-US" sz="2000" b="0" i="1" dirty="0" smtClean="0">
                            <a:latin typeface="Cambria Math" panose="02040503050406030204" pitchFamily="18" charset="0"/>
                          </a:rPr>
                          <m:t>4</m:t>
                        </m:r>
                      </m:sup>
                    </m:sSup>
                  </m:oMath>
                </a14:m>
                <a:endParaRPr lang="en-US" sz="2000" dirty="0"/>
              </a:p>
              <a:p>
                <a:endParaRPr lang="en-IN" dirty="0"/>
              </a:p>
            </p:txBody>
          </p:sp>
        </mc:Choice>
        <mc:Fallback xmlns="">
          <p:sp>
            <p:nvSpPr>
              <p:cNvPr id="5" name="TextBox 4">
                <a:extLst>
                  <a:ext uri="{FF2B5EF4-FFF2-40B4-BE49-F238E27FC236}">
                    <a16:creationId xmlns:a16="http://schemas.microsoft.com/office/drawing/2014/main" id="{7FA2B8E8-1D4B-8F2F-18C6-87478C3C8A59}"/>
                  </a:ext>
                </a:extLst>
              </p:cNvPr>
              <p:cNvSpPr txBox="1">
                <a:spLocks noRot="1" noChangeAspect="1" noMove="1" noResize="1" noEditPoints="1" noAdjustHandles="1" noChangeArrowheads="1" noChangeShapeType="1" noTextEdit="1"/>
              </p:cNvSpPr>
              <p:nvPr/>
            </p:nvSpPr>
            <p:spPr>
              <a:xfrm>
                <a:off x="428263" y="1226916"/>
                <a:ext cx="11249628" cy="5643724"/>
              </a:xfrm>
              <a:prstGeom prst="rect">
                <a:avLst/>
              </a:prstGeom>
              <a:blipFill>
                <a:blip r:embed="rId2"/>
                <a:stretch>
                  <a:fillRect l="-1083" t="-972"/>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F75195F4-42C7-2AE2-F798-84EA997E8876}"/>
              </a:ext>
            </a:extLst>
          </p:cNvPr>
          <p:cNvSpPr txBox="1"/>
          <p:nvPr/>
        </p:nvSpPr>
        <p:spPr>
          <a:xfrm>
            <a:off x="3877519" y="3429000"/>
            <a:ext cx="416688" cy="369332"/>
          </a:xfrm>
          <a:prstGeom prst="rect">
            <a:avLst/>
          </a:prstGeom>
          <a:noFill/>
        </p:spPr>
        <p:txBody>
          <a:bodyPr wrap="square" rtlCol="0">
            <a:spAutoFit/>
          </a:bodyPr>
          <a:lstStyle/>
          <a:p>
            <a:r>
              <a:rPr lang="en-US" dirty="0"/>
              <a:t>-1</a:t>
            </a:r>
            <a:endParaRPr lang="en-IN" dirty="0"/>
          </a:p>
        </p:txBody>
      </p:sp>
    </p:spTree>
    <p:extLst>
      <p:ext uri="{BB962C8B-B14F-4D97-AF65-F5344CB8AC3E}">
        <p14:creationId xmlns:p14="http://schemas.microsoft.com/office/powerpoint/2010/main" val="358618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FC918D-2BF3-2768-FBD9-BE2237617BA5}"/>
                  </a:ext>
                </a:extLst>
              </p:cNvPr>
              <p:cNvSpPr txBox="1"/>
              <p:nvPr/>
            </p:nvSpPr>
            <p:spPr>
              <a:xfrm>
                <a:off x="349170" y="289365"/>
                <a:ext cx="4267654" cy="304698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Natural Frequencies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𝐼</m:t>
                    </m:r>
                  </m:oMath>
                </a14:m>
                <a:r>
                  <a:rPr lang="en-US" sz="2400" dirty="0">
                    <a:latin typeface="Times New Roman" panose="02020603050405020304" pitchFamily="18" charset="0"/>
                    <a:cs typeface="Times New Roman" panose="02020603050405020304" pitchFamily="18" charset="0"/>
                  </a:rPr>
                  <a:t>| = 0 , where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𝜔</m:t>
                        </m:r>
                      </m:e>
                      <m:sup>
                        <m:r>
                          <a:rPr lang="en-US" sz="2400" b="0" i="1" smtClean="0">
                            <a:latin typeface="Cambria Math" panose="02040503050406030204" pitchFamily="18" charset="0"/>
                            <a:ea typeface="Cambria Math" panose="02040503050406030204" pitchFamily="18" charset="0"/>
                          </a:rPr>
                          <m:t>2</m:t>
                        </m:r>
                      </m:sup>
                    </m:sSup>
                  </m:oMath>
                </a14:m>
                <a:endParaRPr lang="en-US" sz="2400" b="0" dirty="0">
                  <a:latin typeface="Times New Roman" panose="02020603050405020304" pitchFamily="18" charset="0"/>
                  <a:ea typeface="Cambria Math" panose="020405030504060302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From MATLAB Code :</a:t>
                </a:r>
              </a:p>
              <a:p>
                <a:endParaRPr lang="en-IN" sz="2400" dirty="0">
                  <a:latin typeface="Times New Roman" panose="02020603050405020304" pitchFamily="18" charset="0"/>
                  <a:cs typeface="Times New Roman" panose="02020603050405020304" pitchFamily="18" charset="0"/>
                </a:endParaRPr>
              </a:p>
              <a:p>
                <a14:m>
                  <m:oMath xmlns:m="http://schemas.openxmlformats.org/officeDocument/2006/math">
                    <m:r>
                      <a:rPr lang="en-US" sz="2400" b="0" i="1" smtClean="0">
                        <a:latin typeface="Cambria Math" panose="02040503050406030204" pitchFamily="18" charset="0"/>
                      </a:rPr>
                      <m:t>𝜔</m:t>
                    </m:r>
                    <m:r>
                      <a:rPr lang="en-US" sz="2400" b="0" i="1" smtClean="0">
                        <a:latin typeface="Cambria Math" panose="02040503050406030204" pitchFamily="18" charset="0"/>
                      </a:rPr>
                      <m:t>1=</m:t>
                    </m:r>
                    <m:r>
                      <a:rPr lang="en-US" sz="2400" b="0" i="1" smtClean="0">
                        <a:latin typeface="Cambria Math" panose="02040503050406030204" pitchFamily="18" charset="0"/>
                      </a:rPr>
                      <m:t>𝜔</m:t>
                    </m:r>
                    <m:r>
                      <a:rPr lang="en-US" sz="2400" b="0" i="1" smtClean="0">
                        <a:latin typeface="Cambria Math" panose="02040503050406030204" pitchFamily="18" charset="0"/>
                      </a:rPr>
                      <m:t>2=20.8273</m:t>
                    </m:r>
                  </m:oMath>
                </a14:m>
                <a:r>
                  <a:rPr lang="en-US" sz="2400" b="0" dirty="0">
                    <a:latin typeface="Times New Roman" panose="02020603050405020304" pitchFamily="18" charset="0"/>
                    <a:cs typeface="Times New Roman" panose="02020603050405020304" pitchFamily="18" charset="0"/>
                  </a:rPr>
                  <a:t> rad/s</a:t>
                </a:r>
              </a:p>
              <a:p>
                <a14:m>
                  <m:oMath xmlns:m="http://schemas.openxmlformats.org/officeDocument/2006/math">
                    <m:r>
                      <a:rPr lang="en-US" sz="2400" b="0" i="1" smtClean="0">
                        <a:latin typeface="Cambria Math" panose="02040503050406030204" pitchFamily="18" charset="0"/>
                      </a:rPr>
                      <m:t>𝜔</m:t>
                    </m:r>
                    <m:r>
                      <a:rPr lang="en-US" sz="2400" b="0" i="1" smtClean="0">
                        <a:latin typeface="Cambria Math" panose="02040503050406030204" pitchFamily="18" charset="0"/>
                      </a:rPr>
                      <m:t>3=</m:t>
                    </m:r>
                    <m:r>
                      <a:rPr lang="en-US" sz="2400" b="0" i="1" smtClean="0">
                        <a:latin typeface="Cambria Math" panose="02040503050406030204" pitchFamily="18" charset="0"/>
                      </a:rPr>
                      <m:t>𝜔</m:t>
                    </m:r>
                    <m:r>
                      <a:rPr lang="en-US" sz="2400" b="0" i="1" smtClean="0">
                        <a:latin typeface="Cambria Math" panose="02040503050406030204" pitchFamily="18" charset="0"/>
                      </a:rPr>
                      <m:t>4=</m:t>
                    </m:r>
                  </m:oMath>
                </a14:m>
                <a:r>
                  <a:rPr lang="en-US" sz="2400" b="0" dirty="0">
                    <a:latin typeface="Times New Roman" panose="02020603050405020304" pitchFamily="18" charset="0"/>
                    <a:cs typeface="Times New Roman" panose="02020603050405020304" pitchFamily="18" charset="0"/>
                  </a:rPr>
                  <a:t> 196.3617 rad/s</a:t>
                </a:r>
              </a:p>
            </p:txBody>
          </p:sp>
        </mc:Choice>
        <mc:Fallback xmlns="">
          <p:sp>
            <p:nvSpPr>
              <p:cNvPr id="4" name="TextBox 3">
                <a:extLst>
                  <a:ext uri="{FF2B5EF4-FFF2-40B4-BE49-F238E27FC236}">
                    <a16:creationId xmlns:a16="http://schemas.microsoft.com/office/drawing/2014/main" id="{DBFC918D-2BF3-2768-FBD9-BE2237617BA5}"/>
                  </a:ext>
                </a:extLst>
              </p:cNvPr>
              <p:cNvSpPr txBox="1">
                <a:spLocks noRot="1" noChangeAspect="1" noMove="1" noResize="1" noEditPoints="1" noAdjustHandles="1" noChangeArrowheads="1" noChangeShapeType="1" noTextEdit="1"/>
              </p:cNvSpPr>
              <p:nvPr/>
            </p:nvSpPr>
            <p:spPr>
              <a:xfrm>
                <a:off x="349170" y="289365"/>
                <a:ext cx="4267654" cy="3046988"/>
              </a:xfrm>
              <a:prstGeom prst="rect">
                <a:avLst/>
              </a:prstGeom>
              <a:blipFill>
                <a:blip r:embed="rId2"/>
                <a:stretch>
                  <a:fillRect l="-2143" t="-1600" b="-3600"/>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FBECDA66-2A86-EE6A-A3A8-E7094E57C8F9}"/>
              </a:ext>
            </a:extLst>
          </p:cNvPr>
          <p:cNvPicPr>
            <a:picLocks noChangeAspect="1"/>
          </p:cNvPicPr>
          <p:nvPr/>
        </p:nvPicPr>
        <p:blipFill>
          <a:blip r:embed="rId3"/>
          <a:stretch>
            <a:fillRect/>
          </a:stretch>
        </p:blipFill>
        <p:spPr>
          <a:xfrm>
            <a:off x="1997195" y="4078896"/>
            <a:ext cx="6570501" cy="2169504"/>
          </a:xfrm>
          <a:prstGeom prst="rect">
            <a:avLst/>
          </a:prstGeom>
        </p:spPr>
      </p:pic>
      <p:sp>
        <p:nvSpPr>
          <p:cNvPr id="5" name="TextBox 4">
            <a:extLst>
              <a:ext uri="{FF2B5EF4-FFF2-40B4-BE49-F238E27FC236}">
                <a16:creationId xmlns:a16="http://schemas.microsoft.com/office/drawing/2014/main" id="{FC93A7A1-D3FE-0900-AD30-E159A028AA81}"/>
              </a:ext>
            </a:extLst>
          </p:cNvPr>
          <p:cNvSpPr txBox="1"/>
          <p:nvPr/>
        </p:nvSpPr>
        <p:spPr>
          <a:xfrm>
            <a:off x="821324" y="3617231"/>
            <a:ext cx="3323346" cy="461665"/>
          </a:xfrm>
          <a:prstGeom prst="rect">
            <a:avLst/>
          </a:prstGeom>
          <a:noFill/>
        </p:spPr>
        <p:txBody>
          <a:bodyPr wrap="none" rtlCol="0">
            <a:spAutoFit/>
          </a:bodyPr>
          <a:lstStyle/>
          <a:p>
            <a:r>
              <a:rPr lang="en-IN" sz="2400" dirty="0">
                <a:solidFill>
                  <a:schemeClr val="accent1">
                    <a:lumMod val="75000"/>
                  </a:schemeClr>
                </a:solidFill>
                <a:latin typeface="Times New Roman" panose="02020603050405020304" pitchFamily="18" charset="0"/>
                <a:cs typeface="Times New Roman" panose="02020603050405020304" pitchFamily="18" charset="0"/>
              </a:rPr>
              <a:t>Mode Shapes for 4-DOF:</a:t>
            </a:r>
          </a:p>
        </p:txBody>
      </p:sp>
    </p:spTree>
    <p:extLst>
      <p:ext uri="{BB962C8B-B14F-4D97-AF65-F5344CB8AC3E}">
        <p14:creationId xmlns:p14="http://schemas.microsoft.com/office/powerpoint/2010/main" val="336019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A06679D6-58F2-0B78-5A3D-AA5FE3649878}"/>
              </a:ext>
            </a:extLst>
          </p:cNvPr>
          <p:cNvGraphicFramePr>
            <a:graphicFrameLocks noGrp="1"/>
          </p:cNvGraphicFramePr>
          <p:nvPr>
            <p:extLst>
              <p:ext uri="{D42A27DB-BD31-4B8C-83A1-F6EECF244321}">
                <p14:modId xmlns:p14="http://schemas.microsoft.com/office/powerpoint/2010/main" val="819531327"/>
              </p:ext>
            </p:extLst>
          </p:nvPr>
        </p:nvGraphicFramePr>
        <p:xfrm>
          <a:off x="1174377" y="1158563"/>
          <a:ext cx="9843246" cy="5622207"/>
        </p:xfrm>
        <a:graphic>
          <a:graphicData uri="http://schemas.openxmlformats.org/drawingml/2006/table">
            <a:tbl>
              <a:tblPr firstRow="1" firstCol="1" bandRow="1">
                <a:tableStyleId>{5C22544A-7EE6-4342-B048-85BDC9FD1C3A}</a:tableStyleId>
              </a:tblPr>
              <a:tblGrid>
                <a:gridCol w="772194">
                  <a:extLst>
                    <a:ext uri="{9D8B030D-6E8A-4147-A177-3AD203B41FA5}">
                      <a16:colId xmlns:a16="http://schemas.microsoft.com/office/drawing/2014/main" val="747803611"/>
                    </a:ext>
                  </a:extLst>
                </a:gridCol>
                <a:gridCol w="5090723">
                  <a:extLst>
                    <a:ext uri="{9D8B030D-6E8A-4147-A177-3AD203B41FA5}">
                      <a16:colId xmlns:a16="http://schemas.microsoft.com/office/drawing/2014/main" val="3277851323"/>
                    </a:ext>
                  </a:extLst>
                </a:gridCol>
                <a:gridCol w="2250133">
                  <a:extLst>
                    <a:ext uri="{9D8B030D-6E8A-4147-A177-3AD203B41FA5}">
                      <a16:colId xmlns:a16="http://schemas.microsoft.com/office/drawing/2014/main" val="3773305673"/>
                    </a:ext>
                  </a:extLst>
                </a:gridCol>
                <a:gridCol w="1730196">
                  <a:extLst>
                    <a:ext uri="{9D8B030D-6E8A-4147-A177-3AD203B41FA5}">
                      <a16:colId xmlns:a16="http://schemas.microsoft.com/office/drawing/2014/main" val="559106665"/>
                    </a:ext>
                  </a:extLst>
                </a:gridCol>
              </a:tblGrid>
              <a:tr h="1111177">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IN" sz="2000" b="1" kern="1200" dirty="0" err="1">
                          <a:solidFill>
                            <a:srgbClr val="FFFFFF"/>
                          </a:solidFill>
                          <a:effectLst/>
                        </a:rPr>
                        <a:t>S.No</a:t>
                      </a:r>
                      <a:endParaRPr lang="en-IN" sz="2000" b="1" kern="1200" dirty="0">
                        <a:solidFill>
                          <a:srgbClr val="FFFFFF"/>
                        </a:solidFill>
                        <a:effectLst/>
                      </a:endParaRPr>
                    </a:p>
                    <a:p>
                      <a:pPr algn="ctr">
                        <a:lnSpc>
                          <a:spcPct val="107000"/>
                        </a:lnSpc>
                        <a:spcAft>
                          <a:spcPts val="800"/>
                        </a:spcAft>
                      </a:pPr>
                      <a:endParaRPr lang="en-IN" sz="2000" b="1" dirty="0">
                        <a:effectLst/>
                      </a:endParaRPr>
                    </a:p>
                    <a:p>
                      <a:pPr algn="ctr">
                        <a:lnSpc>
                          <a:spcPct val="107000"/>
                        </a:lnSpc>
                        <a:spcAft>
                          <a:spcPts val="800"/>
                        </a:spcAft>
                      </a:pPr>
                      <a:r>
                        <a:rPr lang="en-IN" sz="2000" b="1" dirty="0">
                          <a:solidFill>
                            <a:srgbClr val="FFFFFF"/>
                          </a:solidFill>
                          <a:effectLst/>
                        </a:rPr>
                        <a:t> </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b="1" dirty="0">
                          <a:solidFill>
                            <a:srgbClr val="FFFFFF"/>
                          </a:solidFill>
                          <a:effectLst/>
                        </a:rPr>
                        <a:t>Title</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b="1" dirty="0">
                          <a:solidFill>
                            <a:srgbClr val="FFFFFF"/>
                          </a:solidFill>
                          <a:effectLst/>
                        </a:rPr>
                        <a:t>Author</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b="1" dirty="0">
                          <a:solidFill>
                            <a:srgbClr val="FFFFFF"/>
                          </a:solidFill>
                          <a:effectLst/>
                        </a:rPr>
                        <a:t>Year</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extLst>
                  <a:ext uri="{0D108BD9-81ED-4DB2-BD59-A6C34878D82A}">
                    <a16:rowId xmlns:a16="http://schemas.microsoft.com/office/drawing/2014/main" val="885130503"/>
                  </a:ext>
                </a:extLst>
              </a:tr>
              <a:tr h="703947">
                <a:tc>
                  <a:txBody>
                    <a:bodyPr/>
                    <a:lstStyle/>
                    <a:p>
                      <a:pPr algn="ctr">
                        <a:lnSpc>
                          <a:spcPct val="107000"/>
                        </a:lnSpc>
                        <a:spcAft>
                          <a:spcPts val="800"/>
                        </a:spcAft>
                      </a:pPr>
                      <a:r>
                        <a:rPr lang="en-IN" sz="2000">
                          <a:solidFill>
                            <a:srgbClr val="FFFFFF"/>
                          </a:solidFill>
                          <a:effectLst/>
                        </a:rPr>
                        <a:t>1</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l">
                        <a:lnSpc>
                          <a:spcPct val="107000"/>
                        </a:lnSpc>
                        <a:spcAft>
                          <a:spcPts val="800"/>
                        </a:spcAft>
                      </a:pPr>
                      <a:r>
                        <a:rPr lang="en-IN" sz="2000" dirty="0">
                          <a:solidFill>
                            <a:srgbClr val="000000"/>
                          </a:solidFill>
                          <a:effectLst/>
                        </a:rPr>
                        <a:t>Stability of non-conservative linear discrete gyroscopic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a:solidFill>
                            <a:srgbClr val="000000"/>
                          </a:solidFill>
                          <a:effectLst/>
                        </a:rPr>
                        <a:t>S. M. Yang</a:t>
                      </a:r>
                      <a:endParaRPr lang="en-IN" sz="2000">
                        <a:effectLst/>
                      </a:endParaRPr>
                    </a:p>
                    <a:p>
                      <a:pPr algn="ctr">
                        <a:lnSpc>
                          <a:spcPct val="107000"/>
                        </a:lnSpc>
                        <a:spcAft>
                          <a:spcPts val="800"/>
                        </a:spcAft>
                      </a:pPr>
                      <a:r>
                        <a:rPr lang="en-IN" sz="2000">
                          <a:solidFill>
                            <a:srgbClr val="000000"/>
                          </a:solidFill>
                          <a:effectLst/>
                        </a:rPr>
                        <a:t>C. D. Mote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a:solidFill>
                            <a:srgbClr val="000000"/>
                          </a:solidFill>
                          <a:effectLst/>
                        </a:rPr>
                        <a:t>20 July 1990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extLst>
                  <a:ext uri="{0D108BD9-81ED-4DB2-BD59-A6C34878D82A}">
                    <a16:rowId xmlns:a16="http://schemas.microsoft.com/office/drawing/2014/main" val="3774515702"/>
                  </a:ext>
                </a:extLst>
              </a:tr>
              <a:tr h="642029">
                <a:tc>
                  <a:txBody>
                    <a:bodyPr/>
                    <a:lstStyle/>
                    <a:p>
                      <a:pPr algn="ctr">
                        <a:lnSpc>
                          <a:spcPct val="107000"/>
                        </a:lnSpc>
                        <a:spcAft>
                          <a:spcPts val="800"/>
                        </a:spcAft>
                        <a:tabLst>
                          <a:tab pos="546100" algn="l"/>
                        </a:tabLst>
                      </a:pPr>
                      <a:r>
                        <a:rPr lang="en-IN" sz="2000">
                          <a:solidFill>
                            <a:srgbClr val="FFFFFF"/>
                          </a:solidFill>
                          <a:effectLst/>
                        </a:rPr>
                        <a:t>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l">
                        <a:lnSpc>
                          <a:spcPct val="107000"/>
                        </a:lnSpc>
                        <a:spcAft>
                          <a:spcPts val="800"/>
                        </a:spcAft>
                      </a:pPr>
                      <a:r>
                        <a:rPr lang="en-IN" sz="2000" dirty="0">
                          <a:solidFill>
                            <a:srgbClr val="000000"/>
                          </a:solidFill>
                          <a:effectLst/>
                        </a:rPr>
                        <a:t>Vibration analysis of a rotating system due to the effect of ball Bearing Waviness.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dirty="0" err="1">
                          <a:solidFill>
                            <a:srgbClr val="000000"/>
                          </a:solidFill>
                          <a:effectLst/>
                        </a:rPr>
                        <a:t>Gunhee</a:t>
                      </a:r>
                      <a:r>
                        <a:rPr lang="en-IN" sz="2000" dirty="0">
                          <a:solidFill>
                            <a:srgbClr val="000000"/>
                          </a:solidFill>
                          <a:effectLst/>
                        </a:rPr>
                        <a:t> Jang,</a:t>
                      </a:r>
                    </a:p>
                    <a:p>
                      <a:pPr algn="ctr">
                        <a:lnSpc>
                          <a:spcPct val="107000"/>
                        </a:lnSpc>
                        <a:spcAft>
                          <a:spcPts val="800"/>
                        </a:spcAft>
                      </a:pPr>
                      <a:r>
                        <a:rPr lang="en-IN" sz="2000" dirty="0" err="1">
                          <a:solidFill>
                            <a:srgbClr val="000000"/>
                          </a:solidFill>
                          <a:effectLst/>
                        </a:rPr>
                        <a:t>Seong-Weon</a:t>
                      </a:r>
                      <a:r>
                        <a:rPr lang="en-IN" sz="2000" dirty="0">
                          <a:solidFill>
                            <a:srgbClr val="000000"/>
                          </a:solidFill>
                          <a:effectLst/>
                        </a:rPr>
                        <a:t> </a:t>
                      </a:r>
                      <a:r>
                        <a:rPr lang="en-IN" sz="2000" dirty="0" err="1">
                          <a:solidFill>
                            <a:srgbClr val="000000"/>
                          </a:solidFill>
                          <a:effectLst/>
                        </a:rPr>
                        <a:t>Jeong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a:solidFill>
                            <a:srgbClr val="000000"/>
                          </a:solidFill>
                          <a:effectLst/>
                        </a:rPr>
                        <a:t>20 January 2003</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extLst>
                  <a:ext uri="{0D108BD9-81ED-4DB2-BD59-A6C34878D82A}">
                    <a16:rowId xmlns:a16="http://schemas.microsoft.com/office/drawing/2014/main" val="2373904746"/>
                  </a:ext>
                </a:extLst>
              </a:tr>
              <a:tr h="642029">
                <a:tc>
                  <a:txBody>
                    <a:bodyPr/>
                    <a:lstStyle/>
                    <a:p>
                      <a:pPr algn="ctr">
                        <a:lnSpc>
                          <a:spcPct val="107000"/>
                        </a:lnSpc>
                        <a:spcAft>
                          <a:spcPts val="800"/>
                        </a:spcAft>
                      </a:pPr>
                      <a:r>
                        <a:rPr lang="en-IN" sz="2000">
                          <a:solidFill>
                            <a:srgbClr val="FFFFFF"/>
                          </a:solidFill>
                          <a:effectLst/>
                        </a:rPr>
                        <a:t>3</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l">
                        <a:lnSpc>
                          <a:spcPct val="107000"/>
                        </a:lnSpc>
                        <a:spcAft>
                          <a:spcPts val="800"/>
                        </a:spcAft>
                      </a:pPr>
                      <a:r>
                        <a:rPr lang="en-IN" sz="2000" dirty="0">
                          <a:solidFill>
                            <a:srgbClr val="000000"/>
                          </a:solidFill>
                          <a:effectLst/>
                        </a:rPr>
                        <a:t>Non-synchronous rotating damping effects in gyroscopic Rotating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dirty="0">
                          <a:solidFill>
                            <a:srgbClr val="000000"/>
                          </a:solidFill>
                          <a:effectLst/>
                        </a:rPr>
                        <a:t>Eugenio </a:t>
                      </a:r>
                      <a:r>
                        <a:rPr lang="en-IN" sz="2000" dirty="0" err="1">
                          <a:solidFill>
                            <a:srgbClr val="000000"/>
                          </a:solidFill>
                          <a:effectLst/>
                        </a:rPr>
                        <a:t>Brusa</a:t>
                      </a:r>
                      <a:r>
                        <a:rPr lang="en-IN" sz="2000" dirty="0">
                          <a:solidFill>
                            <a:srgbClr val="000000"/>
                          </a:solidFill>
                          <a:effectLst/>
                        </a:rPr>
                        <a:t>,</a:t>
                      </a:r>
                    </a:p>
                    <a:p>
                      <a:pPr algn="ctr">
                        <a:lnSpc>
                          <a:spcPct val="107000"/>
                        </a:lnSpc>
                        <a:spcAft>
                          <a:spcPts val="800"/>
                        </a:spcAft>
                      </a:pPr>
                      <a:r>
                        <a:rPr lang="en-IN" sz="2000" dirty="0">
                          <a:solidFill>
                            <a:srgbClr val="000000"/>
                          </a:solidFill>
                          <a:effectLst/>
                        </a:rPr>
                        <a:t>Giacomo </a:t>
                      </a:r>
                      <a:r>
                        <a:rPr lang="en-IN" sz="2000" dirty="0" err="1">
                          <a:solidFill>
                            <a:srgbClr val="000000"/>
                          </a:solidFill>
                          <a:effectLst/>
                        </a:rPr>
                        <a:t>Zolfini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a:solidFill>
                            <a:srgbClr val="000000"/>
                          </a:solidFill>
                          <a:effectLst/>
                        </a:rPr>
                        <a:t>2 February 2004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extLst>
                  <a:ext uri="{0D108BD9-81ED-4DB2-BD59-A6C34878D82A}">
                    <a16:rowId xmlns:a16="http://schemas.microsoft.com/office/drawing/2014/main" val="93356892"/>
                  </a:ext>
                </a:extLst>
              </a:tr>
              <a:tr h="642029">
                <a:tc>
                  <a:txBody>
                    <a:bodyPr/>
                    <a:lstStyle/>
                    <a:p>
                      <a:pPr algn="ctr">
                        <a:lnSpc>
                          <a:spcPct val="107000"/>
                        </a:lnSpc>
                        <a:spcAft>
                          <a:spcPts val="800"/>
                        </a:spcAft>
                      </a:pPr>
                      <a:r>
                        <a:rPr lang="en-IN" sz="2000">
                          <a:solidFill>
                            <a:srgbClr val="FFFFFF"/>
                          </a:solidFill>
                          <a:effectLst/>
                        </a:rPr>
                        <a:t>4</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l">
                        <a:lnSpc>
                          <a:spcPct val="107000"/>
                        </a:lnSpc>
                        <a:spcAft>
                          <a:spcPts val="800"/>
                        </a:spcAft>
                      </a:pPr>
                      <a:r>
                        <a:rPr lang="en-IN" sz="2000" dirty="0">
                          <a:solidFill>
                            <a:srgbClr val="000000"/>
                          </a:solidFill>
                          <a:effectLst/>
                        </a:rPr>
                        <a:t>Natural frequencies of combined gyroscopic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a:solidFill>
                            <a:srgbClr val="000000"/>
                          </a:solidFill>
                          <a:effectLst/>
                        </a:rPr>
                        <a:t>B. Yang</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a:solidFill>
                            <a:srgbClr val="000000"/>
                          </a:solidFill>
                          <a:effectLst/>
                        </a:rPr>
                        <a:t>3 June 1991</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extLst>
                  <a:ext uri="{0D108BD9-81ED-4DB2-BD59-A6C34878D82A}">
                    <a16:rowId xmlns:a16="http://schemas.microsoft.com/office/drawing/2014/main" val="1632966199"/>
                  </a:ext>
                </a:extLst>
              </a:tr>
              <a:tr h="1421678">
                <a:tc>
                  <a:txBody>
                    <a:bodyPr/>
                    <a:lstStyle/>
                    <a:p>
                      <a:pPr algn="ctr">
                        <a:lnSpc>
                          <a:spcPct val="107000"/>
                        </a:lnSpc>
                        <a:spcAft>
                          <a:spcPts val="800"/>
                        </a:spcAft>
                      </a:pPr>
                      <a:r>
                        <a:rPr lang="en-IN" sz="2000">
                          <a:solidFill>
                            <a:srgbClr val="FFFFFF"/>
                          </a:solidFill>
                          <a:effectLst/>
                        </a:rPr>
                        <a:t>5</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l">
                        <a:lnSpc>
                          <a:spcPct val="107000"/>
                        </a:lnSpc>
                        <a:spcAft>
                          <a:spcPts val="800"/>
                        </a:spcAft>
                      </a:pPr>
                      <a:r>
                        <a:rPr lang="en-IN" sz="2000" dirty="0">
                          <a:solidFill>
                            <a:srgbClr val="000000"/>
                          </a:solidFill>
                          <a:effectLst/>
                        </a:rPr>
                        <a:t>Dynamic analysis of unbalance in rotating machinery.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dirty="0">
                          <a:solidFill>
                            <a:srgbClr val="000000"/>
                          </a:solidFill>
                          <a:effectLst/>
                        </a:rPr>
                        <a:t>Akash </a:t>
                      </a:r>
                      <a:r>
                        <a:rPr lang="en-IN" sz="2000" dirty="0" err="1">
                          <a:solidFill>
                            <a:srgbClr val="000000"/>
                          </a:solidFill>
                          <a:effectLst/>
                        </a:rPr>
                        <a:t>Rajan</a:t>
                      </a:r>
                      <a:r>
                        <a:rPr lang="en-IN" sz="2000" dirty="0">
                          <a:solidFill>
                            <a:srgbClr val="000000"/>
                          </a:solidFill>
                          <a:effectLst/>
                        </a:rPr>
                        <a:t>,</a:t>
                      </a:r>
                    </a:p>
                    <a:p>
                      <a:pPr algn="ctr">
                        <a:lnSpc>
                          <a:spcPct val="107000"/>
                        </a:lnSpc>
                        <a:spcAft>
                          <a:spcPts val="800"/>
                        </a:spcAft>
                      </a:pPr>
                      <a:r>
                        <a:rPr lang="en-IN" sz="2000" dirty="0" err="1">
                          <a:solidFill>
                            <a:srgbClr val="000000"/>
                          </a:solidFill>
                          <a:effectLst/>
                        </a:rPr>
                        <a:t>Jayaraj</a:t>
                      </a:r>
                      <a:r>
                        <a:rPr lang="en-IN" sz="2000" dirty="0">
                          <a:solidFill>
                            <a:srgbClr val="000000"/>
                          </a:solidFill>
                          <a:effectLst/>
                        </a:rPr>
                        <a:t> </a:t>
                      </a:r>
                      <a:r>
                        <a:rPr lang="en-IN" sz="2000" dirty="0" err="1">
                          <a:solidFill>
                            <a:srgbClr val="000000"/>
                          </a:solidFill>
                          <a:effectLst/>
                        </a:rPr>
                        <a:t>Kochupillai</a:t>
                      </a:r>
                      <a:r>
                        <a:rPr lang="en-IN" sz="2000" dirty="0">
                          <a:solidFill>
                            <a:srgbClr val="000000"/>
                          </a:solidFill>
                          <a:effectLst/>
                        </a:rPr>
                        <a:t>,</a:t>
                      </a:r>
                    </a:p>
                    <a:p>
                      <a:pPr algn="ctr">
                        <a:lnSpc>
                          <a:spcPct val="107000"/>
                        </a:lnSpc>
                        <a:spcAft>
                          <a:spcPts val="800"/>
                        </a:spcAft>
                      </a:pPr>
                      <a:r>
                        <a:rPr lang="en-IN" sz="2000" dirty="0" err="1">
                          <a:solidFill>
                            <a:srgbClr val="000000"/>
                          </a:solidFill>
                          <a:effectLst/>
                        </a:rPr>
                        <a:t>Shijukumar</a:t>
                      </a:r>
                      <a:r>
                        <a:rPr lang="en-IN" sz="2000" dirty="0">
                          <a:solidFill>
                            <a:srgbClr val="000000"/>
                          </a:solidFill>
                          <a:effectLst/>
                        </a:rPr>
                        <a:t>,</a:t>
                      </a:r>
                      <a:endParaRPr lang="en-IN" sz="2000" dirty="0">
                        <a:effectLst/>
                      </a:endParaRPr>
                    </a:p>
                    <a:p>
                      <a:pPr algn="ctr">
                        <a:lnSpc>
                          <a:spcPct val="107000"/>
                        </a:lnSpc>
                        <a:spcAft>
                          <a:spcPts val="800"/>
                        </a:spcAft>
                      </a:pPr>
                      <a:r>
                        <a:rPr lang="en-IN" sz="2000" dirty="0">
                          <a:solidFill>
                            <a:srgbClr val="000000"/>
                          </a:solidFill>
                          <a:effectLst/>
                        </a:rPr>
                        <a:t>P.K. </a:t>
                      </a:r>
                      <a:r>
                        <a:rPr lang="en-IN" sz="2000" dirty="0" err="1">
                          <a:solidFill>
                            <a:srgbClr val="000000"/>
                          </a:solidFill>
                          <a:effectLst/>
                        </a:rPr>
                        <a:t>Shajan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tc>
                  <a:txBody>
                    <a:bodyPr/>
                    <a:lstStyle/>
                    <a:p>
                      <a:pPr algn="ctr">
                        <a:lnSpc>
                          <a:spcPct val="107000"/>
                        </a:lnSpc>
                        <a:spcAft>
                          <a:spcPts val="800"/>
                        </a:spcAft>
                      </a:pPr>
                      <a:r>
                        <a:rPr lang="en-IN" sz="2000" dirty="0">
                          <a:solidFill>
                            <a:srgbClr val="000000"/>
                          </a:solidFill>
                          <a:effectLst/>
                        </a:rPr>
                        <a:t>July 2014</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1060" marR="51060" marT="0" marB="0" anchor="ctr"/>
                </a:tc>
                <a:extLst>
                  <a:ext uri="{0D108BD9-81ED-4DB2-BD59-A6C34878D82A}">
                    <a16:rowId xmlns:a16="http://schemas.microsoft.com/office/drawing/2014/main" val="880226761"/>
                  </a:ext>
                </a:extLst>
              </a:tr>
            </a:tbl>
          </a:graphicData>
        </a:graphic>
      </p:graphicFrame>
      <p:sp>
        <p:nvSpPr>
          <p:cNvPr id="12" name="TextBox 11">
            <a:extLst>
              <a:ext uri="{FF2B5EF4-FFF2-40B4-BE49-F238E27FC236}">
                <a16:creationId xmlns:a16="http://schemas.microsoft.com/office/drawing/2014/main" id="{840DF7CE-41FC-130B-32D3-79231C4184A7}"/>
              </a:ext>
            </a:extLst>
          </p:cNvPr>
          <p:cNvSpPr txBox="1"/>
          <p:nvPr/>
        </p:nvSpPr>
        <p:spPr>
          <a:xfrm>
            <a:off x="4638711" y="224117"/>
            <a:ext cx="2914580" cy="830997"/>
          </a:xfrm>
          <a:prstGeom prst="rect">
            <a:avLst/>
          </a:prstGeom>
          <a:noFill/>
        </p:spPr>
        <p:txBody>
          <a:bodyPr wrap="none" rtlCol="0">
            <a:spAutoFit/>
          </a:bodyPr>
          <a:lstStyle/>
          <a:p>
            <a:pPr algn="ctr"/>
            <a:r>
              <a:rPr lang="en-IN" sz="4800" dirty="0">
                <a:solidFill>
                  <a:schemeClr val="accent1">
                    <a:lumMod val="75000"/>
                  </a:schemeClr>
                </a:solidFill>
                <a:latin typeface="Times New Roman" panose="02020603050405020304" pitchFamily="18" charset="0"/>
                <a:ea typeface="Adobe Song Std L" panose="02020300000000000000" pitchFamily="18" charset="-128"/>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8101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4BFC76-7B03-876E-8D54-9EB04D1FFB43}"/>
              </a:ext>
            </a:extLst>
          </p:cNvPr>
          <p:cNvSpPr txBox="1"/>
          <p:nvPr/>
        </p:nvSpPr>
        <p:spPr>
          <a:xfrm>
            <a:off x="3779499" y="259977"/>
            <a:ext cx="4633000" cy="830997"/>
          </a:xfrm>
          <a:prstGeom prst="rect">
            <a:avLst/>
          </a:prstGeom>
          <a:noFill/>
        </p:spPr>
        <p:txBody>
          <a:bodyPr wrap="none" rtlCol="0">
            <a:spAutoFit/>
          </a:bodyPr>
          <a:lstStyle/>
          <a:p>
            <a:pPr algn="ctr"/>
            <a:r>
              <a:rPr lang="en-IN" sz="4800" b="1" dirty="0">
                <a:solidFill>
                  <a:schemeClr val="accent1">
                    <a:lumMod val="75000"/>
                  </a:schemeClr>
                </a:solidFill>
                <a:latin typeface="Adobe Song Std L" panose="02020300000000000000" pitchFamily="18" charset="-128"/>
                <a:ea typeface="Adobe Song Std L" panose="02020300000000000000" pitchFamily="18" charset="-128"/>
              </a:rPr>
              <a:t>MATLAB CODE</a:t>
            </a:r>
          </a:p>
        </p:txBody>
      </p:sp>
      <p:pic>
        <p:nvPicPr>
          <p:cNvPr id="12" name="Picture 11">
            <a:extLst>
              <a:ext uri="{FF2B5EF4-FFF2-40B4-BE49-F238E27FC236}">
                <a16:creationId xmlns:a16="http://schemas.microsoft.com/office/drawing/2014/main" id="{0B5F33BF-DE66-61A4-654A-C5A0A9A4E8F9}"/>
              </a:ext>
            </a:extLst>
          </p:cNvPr>
          <p:cNvPicPr>
            <a:picLocks noChangeAspect="1"/>
          </p:cNvPicPr>
          <p:nvPr/>
        </p:nvPicPr>
        <p:blipFill>
          <a:blip r:embed="rId2"/>
          <a:stretch>
            <a:fillRect/>
          </a:stretch>
        </p:blipFill>
        <p:spPr>
          <a:xfrm>
            <a:off x="2163738" y="1090974"/>
            <a:ext cx="7864522" cy="5464013"/>
          </a:xfrm>
          <a:prstGeom prst="rect">
            <a:avLst/>
          </a:prstGeom>
        </p:spPr>
      </p:pic>
    </p:spTree>
    <p:extLst>
      <p:ext uri="{BB962C8B-B14F-4D97-AF65-F5344CB8AC3E}">
        <p14:creationId xmlns:p14="http://schemas.microsoft.com/office/powerpoint/2010/main" val="143800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1AD7EF-62FC-FB7F-264B-FABAD2931CCA}"/>
              </a:ext>
            </a:extLst>
          </p:cNvPr>
          <p:cNvPicPr>
            <a:picLocks noChangeAspect="1"/>
          </p:cNvPicPr>
          <p:nvPr/>
        </p:nvPicPr>
        <p:blipFill>
          <a:blip r:embed="rId2"/>
          <a:stretch>
            <a:fillRect/>
          </a:stretch>
        </p:blipFill>
        <p:spPr>
          <a:xfrm>
            <a:off x="2422841" y="685562"/>
            <a:ext cx="7346317" cy="5486875"/>
          </a:xfrm>
          <a:prstGeom prst="rect">
            <a:avLst/>
          </a:prstGeom>
        </p:spPr>
      </p:pic>
    </p:spTree>
    <p:extLst>
      <p:ext uri="{BB962C8B-B14F-4D97-AF65-F5344CB8AC3E}">
        <p14:creationId xmlns:p14="http://schemas.microsoft.com/office/powerpoint/2010/main" val="132947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480606-92EC-08C6-3CDF-218B513FA025}"/>
              </a:ext>
            </a:extLst>
          </p:cNvPr>
          <p:cNvPicPr>
            <a:picLocks noChangeAspect="1"/>
          </p:cNvPicPr>
          <p:nvPr/>
        </p:nvPicPr>
        <p:blipFill>
          <a:blip r:embed="rId2"/>
          <a:stretch>
            <a:fillRect/>
          </a:stretch>
        </p:blipFill>
        <p:spPr>
          <a:xfrm>
            <a:off x="1202886" y="972477"/>
            <a:ext cx="9786227" cy="4913046"/>
          </a:xfrm>
          <a:prstGeom prst="rect">
            <a:avLst/>
          </a:prstGeom>
        </p:spPr>
      </p:pic>
    </p:spTree>
    <p:extLst>
      <p:ext uri="{BB962C8B-B14F-4D97-AF65-F5344CB8AC3E}">
        <p14:creationId xmlns:p14="http://schemas.microsoft.com/office/powerpoint/2010/main" val="339592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E08A5F-1A89-BF10-4C45-570D9280E1B8}"/>
              </a:ext>
            </a:extLst>
          </p:cNvPr>
          <p:cNvPicPr>
            <a:picLocks noChangeAspect="1"/>
          </p:cNvPicPr>
          <p:nvPr/>
        </p:nvPicPr>
        <p:blipFill>
          <a:blip r:embed="rId2"/>
          <a:stretch>
            <a:fillRect/>
          </a:stretch>
        </p:blipFill>
        <p:spPr>
          <a:xfrm>
            <a:off x="851062" y="1764792"/>
            <a:ext cx="10489876" cy="3328416"/>
          </a:xfrm>
          <a:prstGeom prst="rect">
            <a:avLst/>
          </a:prstGeom>
        </p:spPr>
      </p:pic>
    </p:spTree>
    <p:extLst>
      <p:ext uri="{BB962C8B-B14F-4D97-AF65-F5344CB8AC3E}">
        <p14:creationId xmlns:p14="http://schemas.microsoft.com/office/powerpoint/2010/main" val="165558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881F30-D288-E6A3-00CB-67E303C6A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53" y="776469"/>
            <a:ext cx="10999694" cy="5305061"/>
          </a:xfrm>
          <a:prstGeom prst="rect">
            <a:avLst/>
          </a:prstGeom>
        </p:spPr>
      </p:pic>
    </p:spTree>
    <p:extLst>
      <p:ext uri="{BB962C8B-B14F-4D97-AF65-F5344CB8AC3E}">
        <p14:creationId xmlns:p14="http://schemas.microsoft.com/office/powerpoint/2010/main" val="2896168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241D1-9000-237E-9E01-604C2A594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76" y="724586"/>
            <a:ext cx="11214847" cy="5408827"/>
          </a:xfrm>
          <a:prstGeom prst="rect">
            <a:avLst/>
          </a:prstGeom>
        </p:spPr>
      </p:pic>
    </p:spTree>
    <p:extLst>
      <p:ext uri="{BB962C8B-B14F-4D97-AF65-F5344CB8AC3E}">
        <p14:creationId xmlns:p14="http://schemas.microsoft.com/office/powerpoint/2010/main" val="1817680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AB34A7-40A2-66BC-E47D-F3D2FA39AF0F}"/>
              </a:ext>
            </a:extLst>
          </p:cNvPr>
          <p:cNvSpPr txBox="1"/>
          <p:nvPr/>
        </p:nvSpPr>
        <p:spPr>
          <a:xfrm>
            <a:off x="3249708" y="484094"/>
            <a:ext cx="5692584" cy="830997"/>
          </a:xfrm>
          <a:prstGeom prst="rect">
            <a:avLst/>
          </a:prstGeom>
          <a:noFill/>
        </p:spPr>
        <p:txBody>
          <a:bodyPr wrap="none" rtlCol="0">
            <a:spAutoFit/>
          </a:bodyPr>
          <a:lstStyle/>
          <a:p>
            <a:r>
              <a:rPr lang="en-IN" sz="4800" b="1" dirty="0">
                <a:solidFill>
                  <a:schemeClr val="accent1">
                    <a:lumMod val="75000"/>
                  </a:schemeClr>
                </a:solidFill>
                <a:latin typeface="Adobe Song Std L" panose="02020300000000000000" pitchFamily="18" charset="-128"/>
                <a:ea typeface="Adobe Song Std L" panose="02020300000000000000" pitchFamily="18" charset="-128"/>
              </a:rPr>
              <a:t>SIMULINK MODEL</a:t>
            </a:r>
          </a:p>
        </p:txBody>
      </p:sp>
      <p:pic>
        <p:nvPicPr>
          <p:cNvPr id="6" name="Picture 5">
            <a:extLst>
              <a:ext uri="{FF2B5EF4-FFF2-40B4-BE49-F238E27FC236}">
                <a16:creationId xmlns:a16="http://schemas.microsoft.com/office/drawing/2014/main" id="{565C2B93-C757-6075-2B7E-261E4B732226}"/>
              </a:ext>
            </a:extLst>
          </p:cNvPr>
          <p:cNvPicPr>
            <a:picLocks noChangeAspect="1"/>
          </p:cNvPicPr>
          <p:nvPr/>
        </p:nvPicPr>
        <p:blipFill>
          <a:blip r:embed="rId2"/>
          <a:stretch>
            <a:fillRect/>
          </a:stretch>
        </p:blipFill>
        <p:spPr>
          <a:xfrm>
            <a:off x="670090" y="1840026"/>
            <a:ext cx="10851820" cy="4701947"/>
          </a:xfrm>
          <a:prstGeom prst="rect">
            <a:avLst/>
          </a:prstGeom>
        </p:spPr>
      </p:pic>
      <p:sp>
        <p:nvSpPr>
          <p:cNvPr id="7" name="TextBox 6">
            <a:extLst>
              <a:ext uri="{FF2B5EF4-FFF2-40B4-BE49-F238E27FC236}">
                <a16:creationId xmlns:a16="http://schemas.microsoft.com/office/drawing/2014/main" id="{E5B6A6AD-30EC-33E1-8471-59B5DA46868D}"/>
              </a:ext>
            </a:extLst>
          </p:cNvPr>
          <p:cNvSpPr txBox="1"/>
          <p:nvPr/>
        </p:nvSpPr>
        <p:spPr>
          <a:xfrm>
            <a:off x="670090" y="1378361"/>
            <a:ext cx="8963351" cy="461665"/>
          </a:xfrm>
          <a:prstGeom prst="rect">
            <a:avLst/>
          </a:prstGeom>
          <a:noFill/>
        </p:spPr>
        <p:txBody>
          <a:bodyPr wrap="none" rtlCol="0">
            <a:spAutoFit/>
          </a:bodyPr>
          <a:lstStyle/>
          <a:p>
            <a:pPr>
              <a:spcBef>
                <a:spcPts val="1000"/>
              </a:spcBef>
            </a:pPr>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Model for finding radial position of Centre of Mass of Rotor</a:t>
            </a:r>
          </a:p>
        </p:txBody>
      </p:sp>
    </p:spTree>
    <p:extLst>
      <p:ext uri="{BB962C8B-B14F-4D97-AF65-F5344CB8AC3E}">
        <p14:creationId xmlns:p14="http://schemas.microsoft.com/office/powerpoint/2010/main" val="2074868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BBE859-7C86-5D6D-DED8-33BE28E3508D}"/>
              </a:ext>
            </a:extLst>
          </p:cNvPr>
          <p:cNvPicPr>
            <a:picLocks noChangeAspect="1"/>
          </p:cNvPicPr>
          <p:nvPr/>
        </p:nvPicPr>
        <p:blipFill>
          <a:blip r:embed="rId2"/>
          <a:stretch>
            <a:fillRect/>
          </a:stretch>
        </p:blipFill>
        <p:spPr>
          <a:xfrm>
            <a:off x="827732" y="1290916"/>
            <a:ext cx="10536536" cy="4912660"/>
          </a:xfrm>
          <a:prstGeom prst="rect">
            <a:avLst/>
          </a:prstGeom>
        </p:spPr>
      </p:pic>
      <p:sp>
        <p:nvSpPr>
          <p:cNvPr id="6" name="TextBox 5">
            <a:extLst>
              <a:ext uri="{FF2B5EF4-FFF2-40B4-BE49-F238E27FC236}">
                <a16:creationId xmlns:a16="http://schemas.microsoft.com/office/drawing/2014/main" id="{542E8087-4E68-1FA4-1582-20A4921B95E5}"/>
              </a:ext>
            </a:extLst>
          </p:cNvPr>
          <p:cNvSpPr txBox="1"/>
          <p:nvPr/>
        </p:nvSpPr>
        <p:spPr>
          <a:xfrm>
            <a:off x="827732" y="555172"/>
            <a:ext cx="4537204" cy="461665"/>
          </a:xfrm>
          <a:prstGeom prst="rect">
            <a:avLst/>
          </a:prstGeom>
          <a:noFill/>
        </p:spPr>
        <p:txBody>
          <a:bodyPr wrap="none" rtlCol="0">
            <a:spAutoFit/>
          </a:bodyPr>
          <a:lstStyle/>
          <a:p>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Simulink Output of x position</a:t>
            </a:r>
          </a:p>
        </p:txBody>
      </p:sp>
    </p:spTree>
    <p:extLst>
      <p:ext uri="{BB962C8B-B14F-4D97-AF65-F5344CB8AC3E}">
        <p14:creationId xmlns:p14="http://schemas.microsoft.com/office/powerpoint/2010/main" val="1584457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4CAFB-7832-AA6D-5EBA-76C320132C29}"/>
              </a:ext>
            </a:extLst>
          </p:cNvPr>
          <p:cNvPicPr>
            <a:picLocks noChangeAspect="1"/>
          </p:cNvPicPr>
          <p:nvPr/>
        </p:nvPicPr>
        <p:blipFill>
          <a:blip r:embed="rId2"/>
          <a:stretch>
            <a:fillRect/>
          </a:stretch>
        </p:blipFill>
        <p:spPr>
          <a:xfrm>
            <a:off x="797859" y="1467266"/>
            <a:ext cx="10596282" cy="4940516"/>
          </a:xfrm>
          <a:prstGeom prst="rect">
            <a:avLst/>
          </a:prstGeom>
        </p:spPr>
      </p:pic>
      <p:sp>
        <p:nvSpPr>
          <p:cNvPr id="7" name="TextBox 6">
            <a:extLst>
              <a:ext uri="{FF2B5EF4-FFF2-40B4-BE49-F238E27FC236}">
                <a16:creationId xmlns:a16="http://schemas.microsoft.com/office/drawing/2014/main" id="{13A86680-6D68-F905-0004-2F215C6EE728}"/>
              </a:ext>
            </a:extLst>
          </p:cNvPr>
          <p:cNvSpPr txBox="1"/>
          <p:nvPr/>
        </p:nvSpPr>
        <p:spPr>
          <a:xfrm>
            <a:off x="797859" y="635605"/>
            <a:ext cx="6096000" cy="461665"/>
          </a:xfrm>
          <a:prstGeom prst="rect">
            <a:avLst/>
          </a:prstGeom>
          <a:noFill/>
        </p:spPr>
        <p:txBody>
          <a:bodyPr wrap="square">
            <a:spAutoFit/>
          </a:bodyPr>
          <a:lstStyle/>
          <a:p>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Simulink Output of y position</a:t>
            </a:r>
          </a:p>
        </p:txBody>
      </p:sp>
    </p:spTree>
    <p:extLst>
      <p:ext uri="{BB962C8B-B14F-4D97-AF65-F5344CB8AC3E}">
        <p14:creationId xmlns:p14="http://schemas.microsoft.com/office/powerpoint/2010/main" val="236623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C2919A-79A2-E776-B557-4519B5F386F9}"/>
              </a:ext>
            </a:extLst>
          </p:cNvPr>
          <p:cNvPicPr>
            <a:picLocks noChangeAspect="1"/>
          </p:cNvPicPr>
          <p:nvPr/>
        </p:nvPicPr>
        <p:blipFill>
          <a:blip r:embed="rId2"/>
          <a:stretch>
            <a:fillRect/>
          </a:stretch>
        </p:blipFill>
        <p:spPr>
          <a:xfrm>
            <a:off x="764764" y="1465281"/>
            <a:ext cx="10662471" cy="4971377"/>
          </a:xfrm>
          <a:prstGeom prst="rect">
            <a:avLst/>
          </a:prstGeom>
        </p:spPr>
      </p:pic>
      <p:sp>
        <p:nvSpPr>
          <p:cNvPr id="7" name="TextBox 6">
            <a:extLst>
              <a:ext uri="{FF2B5EF4-FFF2-40B4-BE49-F238E27FC236}">
                <a16:creationId xmlns:a16="http://schemas.microsoft.com/office/drawing/2014/main" id="{D6F34614-1D8E-B87B-F9A4-CE270A76F9C3}"/>
              </a:ext>
            </a:extLst>
          </p:cNvPr>
          <p:cNvSpPr txBox="1"/>
          <p:nvPr/>
        </p:nvSpPr>
        <p:spPr>
          <a:xfrm>
            <a:off x="764764" y="644568"/>
            <a:ext cx="6096000" cy="461665"/>
          </a:xfrm>
          <a:prstGeom prst="rect">
            <a:avLst/>
          </a:prstGeom>
          <a:noFill/>
        </p:spPr>
        <p:txBody>
          <a:bodyPr wrap="square">
            <a:spAutoFit/>
          </a:bodyPr>
          <a:lstStyle/>
          <a:p>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Simulink Output of radial position r</a:t>
            </a:r>
          </a:p>
        </p:txBody>
      </p:sp>
    </p:spTree>
    <p:extLst>
      <p:ext uri="{BB962C8B-B14F-4D97-AF65-F5344CB8AC3E}">
        <p14:creationId xmlns:p14="http://schemas.microsoft.com/office/powerpoint/2010/main" val="133839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E4D545-7888-B6CD-3417-FD3C33E666A6}"/>
              </a:ext>
            </a:extLst>
          </p:cNvPr>
          <p:cNvSpPr>
            <a:spLocks noGrp="1"/>
          </p:cNvSpPr>
          <p:nvPr>
            <p:ph idx="1"/>
          </p:nvPr>
        </p:nvSpPr>
        <p:spPr/>
        <p:txBody>
          <a:bodyPr/>
          <a:lstStyle/>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Rotating machines can develop inertia effects and this inertia effects in rotating structures are usually caused by gyroscopic moment introduced by the precise motions of the vibrating rotor as it spins. </a:t>
            </a:r>
          </a:p>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As spin velocity increases, the gyroscopic moment acting on the rotor becomes critical.</a:t>
            </a:r>
          </a:p>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It can be analysed to improve the design and decrease the possibility of failure. </a:t>
            </a:r>
          </a:p>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Times New Roman" panose="02020603050405020304" pitchFamily="18" charset="0"/>
              </a:rPr>
              <a:t>This paper focuses on dynamic unbalance detection in rotating machinery by gyroscopic effects, mass effects.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0B58C11-EE82-5248-ACA1-4640F48EEEDD}"/>
              </a:ext>
            </a:extLst>
          </p:cNvPr>
          <p:cNvSpPr txBox="1"/>
          <p:nvPr/>
        </p:nvSpPr>
        <p:spPr>
          <a:xfrm>
            <a:off x="4420703" y="905435"/>
            <a:ext cx="3350597" cy="830997"/>
          </a:xfrm>
          <a:prstGeom prst="rect">
            <a:avLst/>
          </a:prstGeom>
          <a:noFill/>
        </p:spPr>
        <p:txBody>
          <a:bodyPr wrap="none" rtlCol="0">
            <a:spAutoFit/>
          </a:bodyPr>
          <a:lstStyle/>
          <a:p>
            <a:pPr algn="ctr"/>
            <a:r>
              <a:rPr lang="en-IN" sz="4800" b="1" dirty="0">
                <a:solidFill>
                  <a:schemeClr val="accent1">
                    <a:lumMod val="75000"/>
                  </a:schemeClr>
                </a:solidFill>
                <a:latin typeface="Adobe Song Std L" panose="02020300000000000000" pitchFamily="18" charset="-128"/>
                <a:ea typeface="Adobe Song Std L" panose="02020300000000000000" pitchFamily="18" charset="-128"/>
              </a:rPr>
              <a:t>ABSTRACT</a:t>
            </a:r>
          </a:p>
        </p:txBody>
      </p:sp>
    </p:spTree>
    <p:extLst>
      <p:ext uri="{BB962C8B-B14F-4D97-AF65-F5344CB8AC3E}">
        <p14:creationId xmlns:p14="http://schemas.microsoft.com/office/powerpoint/2010/main" val="3111152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8FAEA-22E1-D942-94F7-576B9B429D79}"/>
              </a:ext>
            </a:extLst>
          </p:cNvPr>
          <p:cNvPicPr>
            <a:picLocks noChangeAspect="1"/>
          </p:cNvPicPr>
          <p:nvPr/>
        </p:nvPicPr>
        <p:blipFill>
          <a:blip r:embed="rId2"/>
          <a:stretch>
            <a:fillRect/>
          </a:stretch>
        </p:blipFill>
        <p:spPr>
          <a:xfrm>
            <a:off x="502435" y="1612099"/>
            <a:ext cx="11187129" cy="4709568"/>
          </a:xfrm>
          <a:prstGeom prst="rect">
            <a:avLst/>
          </a:prstGeom>
        </p:spPr>
      </p:pic>
      <p:sp>
        <p:nvSpPr>
          <p:cNvPr id="7" name="TextBox 6">
            <a:extLst>
              <a:ext uri="{FF2B5EF4-FFF2-40B4-BE49-F238E27FC236}">
                <a16:creationId xmlns:a16="http://schemas.microsoft.com/office/drawing/2014/main" id="{DFBD7FBF-A038-2A66-94C1-BE7256CCFD7B}"/>
              </a:ext>
            </a:extLst>
          </p:cNvPr>
          <p:cNvSpPr txBox="1"/>
          <p:nvPr/>
        </p:nvSpPr>
        <p:spPr>
          <a:xfrm>
            <a:off x="779930" y="1150434"/>
            <a:ext cx="4677884" cy="461665"/>
          </a:xfrm>
          <a:prstGeom prst="rect">
            <a:avLst/>
          </a:prstGeom>
          <a:noFill/>
        </p:spPr>
        <p:txBody>
          <a:bodyPr wrap="none" rtlCol="0">
            <a:spAutoFit/>
          </a:bodyPr>
          <a:lstStyle/>
          <a:p>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Model for finding orientations</a:t>
            </a:r>
          </a:p>
        </p:txBody>
      </p:sp>
    </p:spTree>
    <p:extLst>
      <p:ext uri="{BB962C8B-B14F-4D97-AF65-F5344CB8AC3E}">
        <p14:creationId xmlns:p14="http://schemas.microsoft.com/office/powerpoint/2010/main" val="2209654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BD43EC-FCBC-F3CD-03E3-42318F04092F}"/>
              </a:ext>
            </a:extLst>
          </p:cNvPr>
          <p:cNvPicPr>
            <a:picLocks noChangeAspect="1"/>
          </p:cNvPicPr>
          <p:nvPr/>
        </p:nvPicPr>
        <p:blipFill>
          <a:blip r:embed="rId2"/>
          <a:stretch>
            <a:fillRect/>
          </a:stretch>
        </p:blipFill>
        <p:spPr>
          <a:xfrm>
            <a:off x="681317" y="1393563"/>
            <a:ext cx="10829365" cy="504919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D570AE7-D9DD-C3DB-66C4-324DCCE190A7}"/>
                  </a:ext>
                </a:extLst>
              </p:cNvPr>
              <p:cNvSpPr txBox="1"/>
              <p:nvPr/>
            </p:nvSpPr>
            <p:spPr>
              <a:xfrm>
                <a:off x="681317" y="635605"/>
                <a:ext cx="6096000" cy="461665"/>
              </a:xfrm>
              <a:prstGeom prst="rect">
                <a:avLst/>
              </a:prstGeom>
              <a:noFill/>
            </p:spPr>
            <p:txBody>
              <a:bodyPr wrap="square">
                <a:spAutoFit/>
              </a:bodyPr>
              <a:lstStyle/>
              <a:p>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Simulink Output of </a:t>
                </a:r>
                <a14:m>
                  <m:oMath xmlns:m="http://schemas.openxmlformats.org/officeDocument/2006/math">
                    <m:r>
                      <a:rPr lang="en-IN" sz="2400" b="1" i="1" smtClean="0">
                        <a:solidFill>
                          <a:schemeClr val="accent2">
                            <a:lumMod val="75000"/>
                          </a:schemeClr>
                        </a:solidFill>
                        <a:latin typeface="Cambria Math" panose="02040503050406030204" pitchFamily="18" charset="0"/>
                        <a:ea typeface="Microsoft JhengHei" panose="020B0604030504040204" pitchFamily="34" charset="-120"/>
                        <a:cs typeface="Times New Roman" panose="02020603050405020304" pitchFamily="18" charset="0"/>
                      </a:rPr>
                      <m:t>𝜽</m:t>
                    </m:r>
                  </m:oMath>
                </a14:m>
                <a:endPar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5D570AE7-D9DD-C3DB-66C4-324DCCE190A7}"/>
                  </a:ext>
                </a:extLst>
              </p:cNvPr>
              <p:cNvSpPr txBox="1">
                <a:spLocks noRot="1" noChangeAspect="1" noMove="1" noResize="1" noEditPoints="1" noAdjustHandles="1" noChangeArrowheads="1" noChangeShapeType="1" noTextEdit="1"/>
              </p:cNvSpPr>
              <p:nvPr/>
            </p:nvSpPr>
            <p:spPr>
              <a:xfrm>
                <a:off x="681317" y="635605"/>
                <a:ext cx="6096000" cy="461665"/>
              </a:xfrm>
              <a:prstGeom prst="rect">
                <a:avLst/>
              </a:prstGeom>
              <a:blipFill>
                <a:blip r:embed="rId3"/>
                <a:stretch>
                  <a:fillRect l="-1600" t="-9211" b="-30263"/>
                </a:stretch>
              </a:blipFill>
            </p:spPr>
            <p:txBody>
              <a:bodyPr/>
              <a:lstStyle/>
              <a:p>
                <a:r>
                  <a:rPr lang="en-IN">
                    <a:noFill/>
                  </a:rPr>
                  <a:t> </a:t>
                </a:r>
              </a:p>
            </p:txBody>
          </p:sp>
        </mc:Fallback>
      </mc:AlternateContent>
    </p:spTree>
    <p:extLst>
      <p:ext uri="{BB962C8B-B14F-4D97-AF65-F5344CB8AC3E}">
        <p14:creationId xmlns:p14="http://schemas.microsoft.com/office/powerpoint/2010/main" val="836461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626B1A-8FC4-DACA-17B9-34AF0D012207}"/>
              </a:ext>
            </a:extLst>
          </p:cNvPr>
          <p:cNvPicPr>
            <a:picLocks noChangeAspect="1"/>
          </p:cNvPicPr>
          <p:nvPr/>
        </p:nvPicPr>
        <p:blipFill>
          <a:blip r:embed="rId2"/>
          <a:stretch>
            <a:fillRect/>
          </a:stretch>
        </p:blipFill>
        <p:spPr>
          <a:xfrm>
            <a:off x="697006" y="1429423"/>
            <a:ext cx="10797988" cy="50345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9D1D2C-933D-B7DB-97A4-99D27259F2FA}"/>
                  </a:ext>
                </a:extLst>
              </p:cNvPr>
              <p:cNvSpPr txBox="1"/>
              <p:nvPr/>
            </p:nvSpPr>
            <p:spPr>
              <a:xfrm>
                <a:off x="697006" y="653534"/>
                <a:ext cx="6096000" cy="461665"/>
              </a:xfrm>
              <a:prstGeom prst="rect">
                <a:avLst/>
              </a:prstGeom>
              <a:noFill/>
            </p:spPr>
            <p:txBody>
              <a:bodyPr wrap="square">
                <a:spAutoFit/>
              </a:bodyPr>
              <a:lstStyle/>
              <a:p>
                <a:r>
                  <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Simulink Output of </a:t>
                </a:r>
                <a14:m>
                  <m:oMath xmlns:m="http://schemas.openxmlformats.org/officeDocument/2006/math">
                    <m:r>
                      <a:rPr lang="en-IN" sz="2400" b="1" i="1" smtClean="0">
                        <a:solidFill>
                          <a:schemeClr val="accent2">
                            <a:lumMod val="75000"/>
                          </a:schemeClr>
                        </a:solidFill>
                        <a:latin typeface="Cambria Math" panose="02040503050406030204" pitchFamily="18" charset="0"/>
                        <a:ea typeface="Microsoft JhengHei" panose="020B0604030504040204" pitchFamily="34" charset="-120"/>
                        <a:cs typeface="Times New Roman" panose="02020603050405020304" pitchFamily="18" charset="0"/>
                      </a:rPr>
                      <m:t>𝝍</m:t>
                    </m:r>
                  </m:oMath>
                </a14:m>
                <a:endParaRPr lang="en-IN" sz="2400" b="1" dirty="0">
                  <a:solidFill>
                    <a:schemeClr val="accent2">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5E9D1D2C-933D-B7DB-97A4-99D27259F2FA}"/>
                  </a:ext>
                </a:extLst>
              </p:cNvPr>
              <p:cNvSpPr txBox="1">
                <a:spLocks noRot="1" noChangeAspect="1" noMove="1" noResize="1" noEditPoints="1" noAdjustHandles="1" noChangeArrowheads="1" noChangeShapeType="1" noTextEdit="1"/>
              </p:cNvSpPr>
              <p:nvPr/>
            </p:nvSpPr>
            <p:spPr>
              <a:xfrm>
                <a:off x="697006" y="653534"/>
                <a:ext cx="6096000" cy="461665"/>
              </a:xfrm>
              <a:prstGeom prst="rect">
                <a:avLst/>
              </a:prstGeom>
              <a:blipFill>
                <a:blip r:embed="rId3"/>
                <a:stretch>
                  <a:fillRect l="-1500" t="-9211" b="-30263"/>
                </a:stretch>
              </a:blipFill>
            </p:spPr>
            <p:txBody>
              <a:bodyPr/>
              <a:lstStyle/>
              <a:p>
                <a:r>
                  <a:rPr lang="en-IN">
                    <a:noFill/>
                  </a:rPr>
                  <a:t> </a:t>
                </a:r>
              </a:p>
            </p:txBody>
          </p:sp>
        </mc:Fallback>
      </mc:AlternateContent>
    </p:spTree>
    <p:extLst>
      <p:ext uri="{BB962C8B-B14F-4D97-AF65-F5344CB8AC3E}">
        <p14:creationId xmlns:p14="http://schemas.microsoft.com/office/powerpoint/2010/main" val="2057617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579F60-67CD-8B6F-847D-76F2F5660EDD}"/>
              </a:ext>
            </a:extLst>
          </p:cNvPr>
          <p:cNvSpPr txBox="1"/>
          <p:nvPr/>
        </p:nvSpPr>
        <p:spPr>
          <a:xfrm>
            <a:off x="868680" y="1363708"/>
            <a:ext cx="10454640" cy="1960280"/>
          </a:xfrm>
          <a:prstGeom prst="rect">
            <a:avLst/>
          </a:prstGeom>
          <a:noFill/>
        </p:spPr>
        <p:txBody>
          <a:bodyPr wrap="square">
            <a:spAutoFit/>
          </a:bodyPr>
          <a:lstStyle/>
          <a:p>
            <a:pPr marL="342900" lvl="0" indent="-342900">
              <a:lnSpc>
                <a:spcPct val="107000"/>
              </a:lnSpc>
              <a:buFont typeface="Wingdings" panose="05000000000000000000" pitchFamily="2" charset="2"/>
              <a:buChar char="v"/>
            </a:pPr>
            <a:r>
              <a:rPr lang="en-IN" sz="2300" dirty="0">
                <a:effectLst/>
                <a:latin typeface="Times New Roman" panose="02020603050405020304" pitchFamily="18" charset="0"/>
                <a:ea typeface="Calibri" panose="020F0502020204030204" pitchFamily="34" charset="0"/>
                <a:cs typeface="Times New Roman" panose="02020603050405020304" pitchFamily="18" charset="0"/>
              </a:rPr>
              <a:t>Three Possibl</a:t>
            </a:r>
            <a:r>
              <a:rPr lang="en-IN" sz="2300" dirty="0">
                <a:latin typeface="Times New Roman" panose="02020603050405020304" pitchFamily="18" charset="0"/>
                <a:ea typeface="Calibri" panose="020F0502020204030204" pitchFamily="34" charset="0"/>
                <a:cs typeface="Times New Roman" panose="02020603050405020304" pitchFamily="18" charset="0"/>
              </a:rPr>
              <a:t>e Cases of Rotor Dynamics were discussed:</a:t>
            </a:r>
          </a:p>
          <a:p>
            <a:pPr marL="800100" lvl="1" indent="-342900">
              <a:lnSpc>
                <a:spcPct val="107000"/>
              </a:lnSpc>
              <a:buFont typeface="Wingdings" panose="05000000000000000000" pitchFamily="2" charset="2"/>
              <a:buChar char="§"/>
            </a:pPr>
            <a:r>
              <a:rPr lang="en-IN" sz="2300" dirty="0">
                <a:latin typeface="Times New Roman" panose="02020603050405020304" pitchFamily="18" charset="0"/>
                <a:ea typeface="Calibri" panose="020F0502020204030204" pitchFamily="34" charset="0"/>
                <a:cs typeface="Times New Roman" panose="02020603050405020304" pitchFamily="18" charset="0"/>
              </a:rPr>
              <a:t>CASE-1: Static Rotor</a:t>
            </a:r>
          </a:p>
          <a:p>
            <a:pPr marL="800100" lvl="1" indent="-342900">
              <a:lnSpc>
                <a:spcPct val="107000"/>
              </a:lnSpc>
              <a:buFont typeface="Wingdings" panose="05000000000000000000" pitchFamily="2" charset="2"/>
              <a:buChar char="§"/>
            </a:pPr>
            <a:r>
              <a:rPr lang="en-IN" sz="2300" dirty="0">
                <a:effectLst/>
                <a:latin typeface="Times New Roman" panose="02020603050405020304" pitchFamily="18" charset="0"/>
                <a:ea typeface="Calibri" panose="020F0502020204030204" pitchFamily="34" charset="0"/>
                <a:cs typeface="Times New Roman" panose="02020603050405020304" pitchFamily="18" charset="0"/>
              </a:rPr>
              <a:t>CASE-2: Whirling of Shaft (No Gyroscopic Effect)</a:t>
            </a:r>
          </a:p>
          <a:p>
            <a:pPr marL="800100" lvl="1" indent="-342900">
              <a:lnSpc>
                <a:spcPct val="107000"/>
              </a:lnSpc>
              <a:buFont typeface="Wingdings" panose="05000000000000000000" pitchFamily="2" charset="2"/>
              <a:buChar char="§"/>
            </a:pPr>
            <a:r>
              <a:rPr lang="en-IN" sz="2300" dirty="0">
                <a:latin typeface="Times New Roman" panose="02020603050405020304" pitchFamily="18" charset="0"/>
                <a:ea typeface="Calibri" panose="020F0502020204030204" pitchFamily="34" charset="0"/>
                <a:cs typeface="Times New Roman" panose="02020603050405020304" pitchFamily="18" charset="0"/>
              </a:rPr>
              <a:t>CASE-3: Whirling of Shaft (with Gyroscopic Effect)</a:t>
            </a:r>
          </a:p>
          <a:p>
            <a:pPr marL="800100" lvl="1" indent="-342900">
              <a:lnSpc>
                <a:spcPct val="107000"/>
              </a:lnSpc>
              <a:buFont typeface="Courier New" panose="02070309020205020404" pitchFamily="49" charset="0"/>
              <a:buChar char="o"/>
            </a:pPr>
            <a:endParaRPr lang="en-IN" sz="23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8C31110-2690-10BD-00D2-38DCB0E3E7C3}"/>
              </a:ext>
            </a:extLst>
          </p:cNvPr>
          <p:cNvSpPr txBox="1"/>
          <p:nvPr/>
        </p:nvSpPr>
        <p:spPr>
          <a:xfrm>
            <a:off x="2634336" y="427700"/>
            <a:ext cx="6130204" cy="830997"/>
          </a:xfrm>
          <a:prstGeom prst="rect">
            <a:avLst/>
          </a:prstGeom>
          <a:noFill/>
        </p:spPr>
        <p:txBody>
          <a:bodyPr wrap="none" rtlCol="0">
            <a:spAutoFit/>
          </a:bodyPr>
          <a:lstStyle/>
          <a:p>
            <a:pPr algn="ctr"/>
            <a:r>
              <a:rPr lang="en-IN" sz="4800" dirty="0">
                <a:solidFill>
                  <a:schemeClr val="accent1">
                    <a:lumMod val="75000"/>
                  </a:schemeClr>
                </a:solidFill>
                <a:latin typeface="Times New Roman" panose="02020603050405020304" pitchFamily="18" charset="0"/>
                <a:cs typeface="Times New Roman" panose="02020603050405020304" pitchFamily="18" charset="0"/>
              </a:rPr>
              <a:t>Results and Discussions</a:t>
            </a:r>
          </a:p>
        </p:txBody>
      </p:sp>
      <p:sp>
        <p:nvSpPr>
          <p:cNvPr id="3" name="TextBox 2">
            <a:extLst>
              <a:ext uri="{FF2B5EF4-FFF2-40B4-BE49-F238E27FC236}">
                <a16:creationId xmlns:a16="http://schemas.microsoft.com/office/drawing/2014/main" id="{04A51F7E-5F5C-947D-2B0D-9F73B08E3062}"/>
              </a:ext>
            </a:extLst>
          </p:cNvPr>
          <p:cNvSpPr txBox="1"/>
          <p:nvPr/>
        </p:nvSpPr>
        <p:spPr>
          <a:xfrm>
            <a:off x="868680" y="3428999"/>
            <a:ext cx="10407016" cy="2613408"/>
          </a:xfrm>
          <a:prstGeom prst="rect">
            <a:avLst/>
          </a:prstGeom>
          <a:noFill/>
        </p:spPr>
        <p:txBody>
          <a:bodyPr wrap="none" rtlCol="0">
            <a:spAutoFit/>
          </a:bodyPr>
          <a:lstStyle/>
          <a:p>
            <a:pPr marL="285750" indent="-342900">
              <a:lnSpc>
                <a:spcPct val="107000"/>
              </a:lnSpc>
              <a:buFont typeface="Wingdings" panose="05000000000000000000" pitchFamily="2" charset="2"/>
              <a:buChar char="v"/>
            </a:pPr>
            <a:r>
              <a:rPr lang="en-IN" sz="2300" dirty="0">
                <a:latin typeface="Times New Roman" panose="02020603050405020304" pitchFamily="18" charset="0"/>
                <a:ea typeface="Calibri" panose="020F0502020204030204" pitchFamily="34" charset="0"/>
                <a:cs typeface="Times New Roman" panose="02020603050405020304" pitchFamily="18" charset="0"/>
              </a:rPr>
              <a:t>Modal Analysis for Case-3 is done using MATLAB</a:t>
            </a:r>
          </a:p>
          <a:p>
            <a:pPr marL="285750" indent="-342900">
              <a:lnSpc>
                <a:spcPct val="107000"/>
              </a:lnSpc>
              <a:buFont typeface="Wingdings" panose="05000000000000000000" pitchFamily="2" charset="2"/>
              <a:buChar char="v"/>
            </a:pPr>
            <a:endParaRPr lang="en-IN" sz="2300" dirty="0">
              <a:latin typeface="Times New Roman" panose="02020603050405020304" pitchFamily="18" charset="0"/>
              <a:ea typeface="Calibri" panose="020F0502020204030204" pitchFamily="34" charset="0"/>
              <a:cs typeface="Times New Roman" panose="02020603050405020304" pitchFamily="18" charset="0"/>
            </a:endParaRPr>
          </a:p>
          <a:p>
            <a:pPr marL="285750" indent="-342900">
              <a:lnSpc>
                <a:spcPct val="107000"/>
              </a:lnSpc>
              <a:buFont typeface="Wingdings" panose="05000000000000000000" pitchFamily="2" charset="2"/>
              <a:buChar char="v"/>
            </a:pPr>
            <a:r>
              <a:rPr lang="en-IN" sz="2300" dirty="0">
                <a:latin typeface="Times New Roman" panose="02020603050405020304" pitchFamily="18" charset="0"/>
                <a:ea typeface="Calibri" panose="020F0502020204030204" pitchFamily="34" charset="0"/>
                <a:cs typeface="Times New Roman" panose="02020603050405020304" pitchFamily="18" charset="0"/>
              </a:rPr>
              <a:t>SIMULINK model was developed for Case-3 and graphs were plotted for the same</a:t>
            </a:r>
            <a:r>
              <a:rPr lang="en-IN" dirty="0"/>
              <a:t>.</a:t>
            </a: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408859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341D26-A216-2C3F-A976-1FAEAAE6E3E6}"/>
              </a:ext>
            </a:extLst>
          </p:cNvPr>
          <p:cNvSpPr txBox="1"/>
          <p:nvPr/>
        </p:nvSpPr>
        <p:spPr>
          <a:xfrm>
            <a:off x="1438835" y="2705725"/>
            <a:ext cx="9314329" cy="1446550"/>
          </a:xfrm>
          <a:prstGeom prst="rect">
            <a:avLst/>
          </a:prstGeom>
          <a:noFill/>
        </p:spPr>
        <p:txBody>
          <a:bodyPr wrap="square" rtlCol="0">
            <a:spAutoFit/>
          </a:bodyPr>
          <a:lstStyle/>
          <a:p>
            <a:pPr algn="ctr"/>
            <a:r>
              <a:rPr lang="en-IN" sz="8800" dirty="0">
                <a:solidFill>
                  <a:srgbClr val="FF0000"/>
                </a:solidFill>
                <a:latin typeface="Lucida Handwriting" panose="03010101010101010101" pitchFamily="66" charset="0"/>
              </a:rPr>
              <a:t>THANK YOU</a:t>
            </a:r>
          </a:p>
        </p:txBody>
      </p:sp>
    </p:spTree>
    <p:extLst>
      <p:ext uri="{BB962C8B-B14F-4D97-AF65-F5344CB8AC3E}">
        <p14:creationId xmlns:p14="http://schemas.microsoft.com/office/powerpoint/2010/main" val="11691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59112-0C0D-227E-369A-E602B3ECDF25}"/>
              </a:ext>
            </a:extLst>
          </p:cNvPr>
          <p:cNvSpPr>
            <a:spLocks noGrp="1"/>
          </p:cNvSpPr>
          <p:nvPr>
            <p:ph idx="1"/>
          </p:nvPr>
        </p:nvSpPr>
        <p:spPr>
          <a:xfrm>
            <a:off x="546100" y="2067671"/>
            <a:ext cx="11099800" cy="3705600"/>
          </a:xfrm>
        </p:spPr>
        <p:txBody>
          <a:bodyPr>
            <a:normAutofit/>
          </a:bodyPr>
          <a:lstStyle/>
          <a:p>
            <a:pPr marL="342900" lvl="0" indent="-342900">
              <a:lnSpc>
                <a:spcPct val="107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study of the mechanical signature or the vibration spectrum of a rotating machine allows to identify operating problems even before they become dangerous. The symptoms of a problem that is developing and allows the required counter measures to be taken in time. The objective is to study the rotor dynamic aspects of rotors and develop an understanding of critical speed, the effects of mass in a simple model and Rotor dynamics analysis by incorporating whirl, gyroscopic effects. </a:t>
            </a:r>
          </a:p>
        </p:txBody>
      </p:sp>
      <p:sp>
        <p:nvSpPr>
          <p:cNvPr id="2" name="TextBox 1">
            <a:extLst>
              <a:ext uri="{FF2B5EF4-FFF2-40B4-BE49-F238E27FC236}">
                <a16:creationId xmlns:a16="http://schemas.microsoft.com/office/drawing/2014/main" id="{8E99A9DD-01A8-0617-2D96-E744BED80803}"/>
              </a:ext>
            </a:extLst>
          </p:cNvPr>
          <p:cNvSpPr txBox="1"/>
          <p:nvPr/>
        </p:nvSpPr>
        <p:spPr>
          <a:xfrm>
            <a:off x="3732676" y="690282"/>
            <a:ext cx="5136342" cy="830997"/>
          </a:xfrm>
          <a:prstGeom prst="rect">
            <a:avLst/>
          </a:prstGeom>
          <a:noFill/>
        </p:spPr>
        <p:txBody>
          <a:bodyPr wrap="none" rtlCol="0">
            <a:spAutoFit/>
          </a:bodyPr>
          <a:lstStyle/>
          <a:p>
            <a:pPr algn="ctr"/>
            <a:r>
              <a:rPr lang="en-IN" sz="4800" b="1" dirty="0">
                <a:solidFill>
                  <a:schemeClr val="accent1">
                    <a:lumMod val="75000"/>
                  </a:schemeClr>
                </a:solidFill>
                <a:latin typeface="Adobe Song Std L" panose="02020300000000000000" pitchFamily="18" charset="-128"/>
                <a:ea typeface="Adobe Song Std L" panose="02020300000000000000" pitchFamily="18" charset="-128"/>
              </a:rPr>
              <a:t>INTRODUCTION</a:t>
            </a:r>
          </a:p>
        </p:txBody>
      </p:sp>
    </p:spTree>
    <p:extLst>
      <p:ext uri="{BB962C8B-B14F-4D97-AF65-F5344CB8AC3E}">
        <p14:creationId xmlns:p14="http://schemas.microsoft.com/office/powerpoint/2010/main" val="61775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DAC167-BCC2-75A4-EE03-FDF205510432}"/>
              </a:ext>
            </a:extLst>
          </p:cNvPr>
          <p:cNvSpPr>
            <a:spLocks noGrp="1"/>
          </p:cNvSpPr>
          <p:nvPr>
            <p:ph idx="1"/>
          </p:nvPr>
        </p:nvSpPr>
        <p:spPr>
          <a:xfrm>
            <a:off x="838200" y="1253331"/>
            <a:ext cx="10515600" cy="4351338"/>
          </a:xfrm>
        </p:spPr>
        <p:txBody>
          <a:bodyPr>
            <a:normAutofit/>
          </a:bodyPr>
          <a:lstStyle/>
          <a:p>
            <a:pPr>
              <a:buFont typeface="Wingdings" panose="05000000000000000000" pitchFamily="2" charset="2"/>
              <a:buChar char="Ø"/>
            </a:pPr>
            <a:r>
              <a:rPr lang="en-IN" sz="3000" dirty="0">
                <a:effectLst/>
                <a:latin typeface="Times New Roman" panose="02020603050405020304" pitchFamily="18" charset="0"/>
                <a:ea typeface="Calibri" panose="020F0502020204030204" pitchFamily="34" charset="0"/>
              </a:rPr>
              <a:t> In modal analysis, the natural frequencies are evaluated in order to decide the critical speeds and mode shapes of the rotor. The process is repeated for different rotational speeds. Study of a simple rotating shaft (</a:t>
            </a:r>
            <a:r>
              <a:rPr lang="en-IN" sz="3000" b="1" dirty="0">
                <a:effectLst/>
                <a:latin typeface="Times New Roman" panose="02020603050405020304" pitchFamily="18" charset="0"/>
                <a:ea typeface="Calibri" panose="020F0502020204030204" pitchFamily="34" charset="0"/>
              </a:rPr>
              <a:t>Jeffcott rotor</a:t>
            </a:r>
            <a:r>
              <a:rPr lang="en-IN" sz="3000" dirty="0">
                <a:effectLst/>
                <a:latin typeface="Times New Roman" panose="02020603050405020304" pitchFamily="18" charset="0"/>
                <a:ea typeface="Calibri" panose="020F0502020204030204" pitchFamily="34" charset="0"/>
              </a:rPr>
              <a:t>) with a centrally mounted disc, in order to find the gyroscopic effects and mass effects in the system. To understand the gyroscopic effects a system with four degree of freedom is considered .i.e. two lateral and two rotational motion.</a:t>
            </a:r>
            <a:endParaRPr lang="en-IN" sz="2800" dirty="0">
              <a:effectLst/>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2739756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6E90C-B522-063E-8627-D6A467576A19}"/>
              </a:ext>
            </a:extLst>
          </p:cNvPr>
          <p:cNvSpPr>
            <a:spLocks noGrp="1"/>
          </p:cNvSpPr>
          <p:nvPr>
            <p:ph idx="1"/>
          </p:nvPr>
        </p:nvSpPr>
        <p:spPr>
          <a:xfrm>
            <a:off x="838200" y="998701"/>
            <a:ext cx="10515600" cy="4860598"/>
          </a:xfrm>
        </p:spPr>
        <p:txBody>
          <a:bodyPr>
            <a:normAutofit lnSpcReduction="10000"/>
          </a:bodyPr>
          <a:lstStyle/>
          <a:p>
            <a:endParaRPr lang="en-IN" sz="2800" dirty="0">
              <a:latin typeface="Times New Roman" panose="02020603050405020304" pitchFamily="18" charset="0"/>
              <a:ea typeface="Calibri" panose="020F0502020204030204" pitchFamily="34" charset="0"/>
            </a:endParaRPr>
          </a:p>
          <a:p>
            <a:pPr marL="0" indent="0">
              <a:lnSpc>
                <a:spcPct val="100000"/>
              </a:lnSpc>
              <a:buNone/>
            </a:pPr>
            <a:r>
              <a:rPr lang="en-IN" sz="3100" b="1" dirty="0">
                <a:solidFill>
                  <a:schemeClr val="accent1">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Gyroscopic effects: </a:t>
            </a:r>
          </a:p>
          <a:p>
            <a:r>
              <a:rPr lang="en-IN" sz="2800" dirty="0">
                <a:effectLst/>
                <a:latin typeface="Times New Roman" panose="02020603050405020304" pitchFamily="18" charset="0"/>
                <a:ea typeface="Calibri" panose="020F0502020204030204" pitchFamily="34" charset="0"/>
                <a:cs typeface="Times New Roman" panose="02020603050405020304" pitchFamily="18" charset="0"/>
              </a:rPr>
              <a:t>The perpendicular rotation or precession motion is applied to the spinning rotor about its spin axis, a reaction moment appears and this effect is described as gyroscopic effect</a:t>
            </a:r>
            <a:r>
              <a:rPr lang="en-IN" dirty="0">
                <a:latin typeface="Times New Roman" panose="02020603050405020304" pitchFamily="18" charset="0"/>
                <a:ea typeface="Calibri" panose="020F0502020204030204" pitchFamily="34" charset="0"/>
                <a:cs typeface="Times New Roman" panose="02020603050405020304" pitchFamily="18" charset="0"/>
              </a:rPr>
              <a:t>. </a:t>
            </a:r>
          </a:p>
          <a:p>
            <a:r>
              <a:rPr lang="en-IN" dirty="0">
                <a:effectLst/>
                <a:latin typeface="Times New Roman" panose="02020603050405020304" pitchFamily="18" charset="0"/>
                <a:ea typeface="Calibri" panose="020F0502020204030204" pitchFamily="34" charset="0"/>
                <a:cs typeface="Times New Roman" panose="02020603050405020304" pitchFamily="18" charset="0"/>
              </a:rPr>
              <a:t>The interaction of the angular momentum of the rotating rotor and the wobbling motion introduce gyroscopic effect. The gyroscopic effect is only observed for modes which includes an angular (wobbling) component.</a:t>
            </a:r>
          </a:p>
          <a:p>
            <a:r>
              <a:rPr lang="en-IN" dirty="0">
                <a:effectLst/>
                <a:latin typeface="Times New Roman" panose="02020603050405020304" pitchFamily="18" charset="0"/>
                <a:ea typeface="Calibri" panose="020F0502020204030204" pitchFamily="34" charset="0"/>
                <a:cs typeface="Times New Roman" panose="02020603050405020304" pitchFamily="18" charset="0"/>
              </a:rPr>
              <a:t>A frequency map, is a graphically way to illustrate the influence of the gyroscopic effect on natural frequencies. </a:t>
            </a:r>
          </a:p>
          <a:p>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8782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BD343-D049-BC4F-8EBE-D0B3A0BEB0CC}"/>
              </a:ext>
            </a:extLst>
          </p:cNvPr>
          <p:cNvSpPr>
            <a:spLocks noGrp="1"/>
          </p:cNvSpPr>
          <p:nvPr>
            <p:ph idx="1"/>
          </p:nvPr>
        </p:nvSpPr>
        <p:spPr>
          <a:xfrm>
            <a:off x="646100" y="713087"/>
            <a:ext cx="10757006" cy="2621784"/>
          </a:xfrm>
        </p:spPr>
        <p:txBody>
          <a:bodyPr>
            <a:normAutofit fontScale="70000" lnSpcReduction="20000"/>
          </a:bodyPr>
          <a:lstStyle/>
          <a:p>
            <a:pPr marL="0" indent="0">
              <a:lnSpc>
                <a:spcPct val="110000"/>
              </a:lnSpc>
              <a:buNone/>
            </a:pPr>
            <a:r>
              <a:rPr lang="en-IN" sz="4500" b="1" dirty="0">
                <a:solidFill>
                  <a:schemeClr val="accent1">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Critical Speed:</a:t>
            </a:r>
          </a:p>
          <a:p>
            <a:r>
              <a:rPr lang="en-IN" sz="3800" dirty="0">
                <a:effectLst/>
                <a:latin typeface="Times New Roman" panose="02020603050405020304" pitchFamily="18" charset="0"/>
                <a:ea typeface="Calibri" panose="020F0502020204030204" pitchFamily="34" charset="0"/>
                <a:cs typeface="Times New Roman" panose="02020603050405020304" pitchFamily="18" charset="0"/>
              </a:rPr>
              <a:t>The speed at which excitation frequency equal to natural frequency. The critical speed can be identified with both a modal analysis and a forced response analysis. </a:t>
            </a:r>
          </a:p>
          <a:p>
            <a:r>
              <a:rPr lang="en-IN" sz="3800" dirty="0">
                <a:effectLst/>
                <a:latin typeface="Times New Roman" panose="02020603050405020304" pitchFamily="18" charset="0"/>
                <a:ea typeface="Calibri" panose="020F0502020204030204" pitchFamily="34" charset="0"/>
                <a:cs typeface="Times New Roman" panose="02020603050405020304" pitchFamily="18" charset="0"/>
              </a:rPr>
              <a:t>Critical speed should always be avoided in any machines parts because otherwise significant vibrations may occur. These vibrations are the result of a resonant condition.</a:t>
            </a:r>
          </a:p>
          <a:p>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8E9A9E1-185E-6A66-3A8F-551A8A406F4C}"/>
              </a:ext>
            </a:extLst>
          </p:cNvPr>
          <p:cNvSpPr txBox="1"/>
          <p:nvPr/>
        </p:nvSpPr>
        <p:spPr>
          <a:xfrm>
            <a:off x="646100" y="3523130"/>
            <a:ext cx="10757005" cy="2398605"/>
          </a:xfrm>
          <a:prstGeom prst="rect">
            <a:avLst/>
          </a:prstGeom>
          <a:noFill/>
        </p:spPr>
        <p:txBody>
          <a:bodyPr wrap="square">
            <a:spAutoFit/>
          </a:bodyPr>
          <a:lstStyle/>
          <a:p>
            <a:pPr marR="0" lvl="0" fontAlgn="auto">
              <a:lnSpc>
                <a:spcPct val="90000"/>
              </a:lnSpc>
              <a:spcBef>
                <a:spcPts val="1000"/>
              </a:spcBef>
              <a:spcAft>
                <a:spcPts val="0"/>
              </a:spcAft>
              <a:buClrTx/>
              <a:buSzTx/>
              <a:tabLst/>
              <a:defRPr/>
            </a:pPr>
            <a:r>
              <a:rPr lang="en-IN" sz="2800" b="1" dirty="0">
                <a:solidFill>
                  <a:schemeClr val="accent1">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Rotor Unbalance:</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When excessive, can lead to fatigue of machine components. In extreme cases, it can cause wear in bearings or internal rubs that can damage seals and degrade machine performance. </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Unbalance can produce high rotor and casing vibration, and it can produce vibration in foundation and piping systems. </a:t>
            </a:r>
            <a:endPar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64128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26F1B-F99A-A47B-0395-F3FF2C64E5EA}"/>
              </a:ext>
            </a:extLst>
          </p:cNvPr>
          <p:cNvSpPr>
            <a:spLocks noGrp="1"/>
          </p:cNvSpPr>
          <p:nvPr>
            <p:ph idx="1"/>
          </p:nvPr>
        </p:nvSpPr>
        <p:spPr>
          <a:xfrm>
            <a:off x="757517" y="762000"/>
            <a:ext cx="10515600" cy="5208494"/>
          </a:xfrm>
        </p:spPr>
        <p:txBody>
          <a:bodyPr>
            <a:normAutofit/>
          </a:bodyPr>
          <a:lstStyle/>
          <a:p>
            <a:pPr marL="0" indent="0">
              <a:buNone/>
            </a:pPr>
            <a:r>
              <a:rPr lang="en-IN" sz="3100" b="1" dirty="0">
                <a:solidFill>
                  <a:schemeClr val="accent1">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Static Unbalance: </a:t>
            </a:r>
          </a:p>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All the unbalanced masses lie in a single plane resulting in an unbalance of single radial force.</a:t>
            </a:r>
          </a:p>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Static unbalance can be detected by placing the shaft between two horizontal rails and allowing the shaft to naturally roll to the position at which the unbalance is below the shaft axis.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IN" sz="3100" b="1" dirty="0">
                <a:solidFill>
                  <a:schemeClr val="accent1">
                    <a:lumMod val="75000"/>
                  </a:schemeClr>
                </a:solidFill>
                <a:latin typeface="Microsoft JhengHei" panose="020B0604030504040204" pitchFamily="34" charset="-120"/>
                <a:ea typeface="Microsoft JhengHei" panose="020B0604030504040204" pitchFamily="34" charset="-120"/>
                <a:cs typeface="Times New Roman" panose="02020603050405020304" pitchFamily="18" charset="0"/>
              </a:rPr>
              <a:t>Dynamic Unbalance: </a:t>
            </a:r>
          </a:p>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This is when the unbalanced masses lie in more than one plane. The unbalance has to be detected by rotating the shaft and measuring the unbalance.</a:t>
            </a:r>
          </a:p>
          <a:p>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The machine for carrying out this detection are called ‘balancing machines’ and consist of spring mounted bearings that support the shaft. </a:t>
            </a:r>
            <a:endParaRPr lang="en-IN" dirty="0"/>
          </a:p>
        </p:txBody>
      </p:sp>
    </p:spTree>
    <p:extLst>
      <p:ext uri="{BB962C8B-B14F-4D97-AF65-F5344CB8AC3E}">
        <p14:creationId xmlns:p14="http://schemas.microsoft.com/office/powerpoint/2010/main" val="21921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750D9C-2566-06C1-BA65-FAD9C6BD1E81}"/>
                  </a:ext>
                </a:extLst>
              </p:cNvPr>
              <p:cNvSpPr>
                <a:spLocks noGrp="1"/>
              </p:cNvSpPr>
              <p:nvPr>
                <p:ph idx="1"/>
              </p:nvPr>
            </p:nvSpPr>
            <p:spPr>
              <a:xfrm>
                <a:off x="1447800" y="1795145"/>
                <a:ext cx="9296400" cy="2685415"/>
              </a:xfrm>
            </p:spPr>
            <p:txBody>
              <a:bodyPr/>
              <a:lstStyle/>
              <a:p>
                <a:pPr marL="0" marR="0" lvl="0" indent="0" algn="l" defTabSz="914400" rtl="0" eaLnBrk="1" fontAlgn="auto" latinLnBrk="0" hangingPunct="1">
                  <a:lnSpc>
                    <a:spcPct val="100000"/>
                  </a:lnSpc>
                  <a:spcBef>
                    <a:spcPts val="0"/>
                  </a:spcBef>
                  <a:spcAft>
                    <a:spcPts val="0"/>
                  </a:spcAft>
                  <a:buClrTx/>
                  <a:buSzTx/>
                  <a:buNone/>
                  <a:tabLst/>
                  <a:defRPr/>
                </a:pPr>
                <a:r>
                  <a:rPr kumimoji="0" lang="en-US" sz="3100" b="1" i="0" u="none" strike="noStrike" kern="1200" cap="none" spc="0" normalizeH="0" baseline="0" noProof="0" dirty="0">
                    <a:ln>
                      <a:noFill/>
                    </a:ln>
                    <a:solidFill>
                      <a:srgbClr val="4472C4">
                        <a:lumMod val="75000"/>
                      </a:srgbClr>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rPr>
                  <a:t>Equation Of Motion </a:t>
                </a:r>
                <a:endParaRPr kumimoji="0" lang="en-US" sz="1800" b="1" i="0" u="none" strike="noStrike" kern="1200" cap="none" spc="0" normalizeH="0" baseline="0" noProof="0" dirty="0">
                  <a:ln>
                    <a:noFill/>
                  </a:ln>
                  <a:solidFill>
                    <a:srgbClr val="4472C4">
                      <a:lumMod val="75000"/>
                    </a:srgbClr>
                  </a:solidFill>
                  <a:effectLst/>
                  <a:uLnTx/>
                  <a:uFillTx/>
                  <a:latin typeface="Microsoft JhengHei" panose="020B0604030504040204" pitchFamily="34" charset="-120"/>
                  <a:ea typeface="Microsoft JhengHei" panose="020B0604030504040204" pitchFamily="34" charset="-120"/>
                  <a:cs typeface="Times New Roman" panose="02020603050405020304" pitchFamily="18" charset="0"/>
                </a:endParaRPr>
              </a:p>
              <a:p>
                <a:pPr marL="0" indent="0" algn="just">
                  <a:buNone/>
                </a:pPr>
                <a:endParaRPr lang="en-IN" sz="2200" dirty="0">
                  <a:latin typeface="Times New Roman" panose="02020603050405020304" pitchFamily="18" charset="0"/>
                  <a:ea typeface="Calibri" panose="020F0502020204030204" pitchFamily="34" charset="0"/>
                </a:endParaRPr>
              </a:p>
              <a:p>
                <a:pPr algn="just">
                  <a:buFont typeface="Wingdings" panose="05000000000000000000" pitchFamily="2" charset="2"/>
                  <a:buChar char="Ø"/>
                </a:pPr>
                <a:r>
                  <a:rPr lang="en-IN" sz="2200" dirty="0">
                    <a:effectLst/>
                    <a:latin typeface="Times New Roman" panose="02020603050405020304" pitchFamily="18" charset="0"/>
                    <a:ea typeface="Calibri" panose="020F0502020204030204" pitchFamily="34" charset="0"/>
                  </a:rPr>
                  <a:t>The motion of the disc is described with four degree of freedom. Two lateral and two rotational motion {U}={x y </a:t>
                </a:r>
                <a14:m>
                  <m:oMath xmlns:m="http://schemas.openxmlformats.org/officeDocument/2006/math">
                    <m:r>
                      <a:rPr lang="en-IN" sz="2200" i="1">
                        <a:effectLst/>
                        <a:latin typeface="Cambria Math" panose="02040503050406030204" pitchFamily="18" charset="0"/>
                        <a:ea typeface="Calibri" panose="020F0502020204030204" pitchFamily="34" charset="0"/>
                        <a:cs typeface="Times New Roman" panose="02020603050405020304" pitchFamily="18" charset="0"/>
                      </a:rPr>
                      <m:t>𝜗</m:t>
                    </m:r>
                    <m:r>
                      <a:rPr lang="en-IN" sz="2200" i="1">
                        <a:effectLst/>
                        <a:latin typeface="Cambria Math" panose="02040503050406030204" pitchFamily="18" charset="0"/>
                        <a:ea typeface="Calibri" panose="020F0502020204030204" pitchFamily="34" charset="0"/>
                        <a:cs typeface="Times New Roman" panose="02020603050405020304" pitchFamily="18" charset="0"/>
                      </a:rPr>
                      <m:t>  </m:t>
                    </m:r>
                    <m:r>
                      <a:rPr lang="en-IN" sz="2200" i="1">
                        <a:effectLst/>
                        <a:latin typeface="Cambria Math" panose="02040503050406030204" pitchFamily="18" charset="0"/>
                        <a:ea typeface="Calibri" panose="020F0502020204030204" pitchFamily="34" charset="0"/>
                        <a:cs typeface="Times New Roman" panose="02020603050405020304" pitchFamily="18" charset="0"/>
                      </a:rPr>
                      <m:t>𝜑</m:t>
                    </m:r>
                  </m:oMath>
                </a14:m>
                <a:r>
                  <a:rPr lang="en-IN" sz="2200" dirty="0">
                    <a:effectLst/>
                    <a:latin typeface="Times New Roman" panose="02020603050405020304" pitchFamily="18" charset="0"/>
                    <a:ea typeface="Calibri" panose="020F0502020204030204" pitchFamily="34" charset="0"/>
                  </a:rPr>
                  <a:t> }, where U is the </a:t>
                </a:r>
                <a:r>
                  <a:rPr lang="en-US" sz="2200" dirty="0">
                    <a:latin typeface="Times New Roman" panose="02020603050405020304" pitchFamily="18" charset="0"/>
                    <a:ea typeface="Calibri" panose="020F0502020204030204" pitchFamily="34" charset="0"/>
                  </a:rPr>
                  <a:t>nodal vector of displacements and rotations.</a:t>
                </a:r>
              </a:p>
              <a:p>
                <a:pPr marL="0" indent="0">
                  <a:buNone/>
                </a:pPr>
                <a:endParaRPr lang="en-US" sz="2200" dirty="0">
                  <a:latin typeface="Times New Roman" panose="02020603050405020304" pitchFamily="18" charset="0"/>
                  <a:ea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A5750D9C-2566-06C1-BA65-FAD9C6BD1E81}"/>
                  </a:ext>
                </a:extLst>
              </p:cNvPr>
              <p:cNvSpPr>
                <a:spLocks noGrp="1" noRot="1" noChangeAspect="1" noMove="1" noResize="1" noEditPoints="1" noAdjustHandles="1" noChangeArrowheads="1" noChangeShapeType="1" noTextEdit="1"/>
              </p:cNvSpPr>
              <p:nvPr>
                <p:ph idx="1"/>
              </p:nvPr>
            </p:nvSpPr>
            <p:spPr>
              <a:xfrm>
                <a:off x="1447800" y="1795145"/>
                <a:ext cx="9296400" cy="2685415"/>
              </a:xfrm>
              <a:blipFill>
                <a:blip r:embed="rId2"/>
                <a:stretch>
                  <a:fillRect l="-1639" t="-2721" r="-787"/>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2434EE5B-F428-68E8-D007-DC872A0464B4}"/>
              </a:ext>
            </a:extLst>
          </p:cNvPr>
          <p:cNvSpPr txBox="1"/>
          <p:nvPr/>
        </p:nvSpPr>
        <p:spPr>
          <a:xfrm>
            <a:off x="2268670" y="555812"/>
            <a:ext cx="7654660" cy="830997"/>
          </a:xfrm>
          <a:prstGeom prst="rect">
            <a:avLst/>
          </a:prstGeom>
          <a:noFill/>
        </p:spPr>
        <p:txBody>
          <a:bodyPr wrap="none" rtlCol="0">
            <a:spAutoFit/>
          </a:bodyPr>
          <a:lstStyle/>
          <a:p>
            <a:pPr algn="ctr"/>
            <a:r>
              <a:rPr lang="en-IN" sz="4800" b="1" dirty="0">
                <a:solidFill>
                  <a:schemeClr val="accent1">
                    <a:lumMod val="75000"/>
                  </a:schemeClr>
                </a:solidFill>
                <a:latin typeface="Adobe Song Std L" panose="02020300000000000000" pitchFamily="18" charset="-128"/>
                <a:ea typeface="Adobe Song Std L" panose="02020300000000000000" pitchFamily="18" charset="-128"/>
              </a:rPr>
              <a:t>MATHEMATICAL MODEL</a:t>
            </a:r>
            <a:endParaRPr lang="en-IN" b="1" dirty="0"/>
          </a:p>
        </p:txBody>
      </p:sp>
      <p:sp>
        <p:nvSpPr>
          <p:cNvPr id="5" name="TextBox 4">
            <a:extLst>
              <a:ext uri="{FF2B5EF4-FFF2-40B4-BE49-F238E27FC236}">
                <a16:creationId xmlns:a16="http://schemas.microsoft.com/office/drawing/2014/main" id="{28396AC9-7A72-98E4-5CAA-679596869D28}"/>
              </a:ext>
            </a:extLst>
          </p:cNvPr>
          <p:cNvSpPr txBox="1"/>
          <p:nvPr/>
        </p:nvSpPr>
        <p:spPr>
          <a:xfrm>
            <a:off x="1447800" y="4663440"/>
            <a:ext cx="9296400" cy="1107996"/>
          </a:xfrm>
          <a:prstGeom prst="rect">
            <a:avLst/>
          </a:prstGeom>
          <a:noFill/>
        </p:spPr>
        <p:txBody>
          <a:bodyPr wrap="square">
            <a:spAutoFit/>
          </a:bodyPr>
          <a:lstStyle/>
          <a:p>
            <a:pPr marL="342900" indent="-342900" algn="just">
              <a:buFont typeface="Wingdings" panose="05000000000000000000" pitchFamily="2" charset="2"/>
              <a:buChar char="Ø"/>
            </a:pPr>
            <a:r>
              <a:rPr lang="en-US" sz="2200" dirty="0">
                <a:latin typeface="Times New Roman" panose="02020603050405020304" pitchFamily="18" charset="0"/>
                <a:ea typeface="Calibri" panose="020F0502020204030204" pitchFamily="34" charset="0"/>
              </a:rPr>
              <a:t>Lateral Modes The disc has a mass m and the </a:t>
            </a:r>
            <a:r>
              <a:rPr lang="en-US" sz="2200" dirty="0" err="1">
                <a:latin typeface="Times New Roman" panose="02020603050405020304" pitchFamily="18" charset="0"/>
                <a:ea typeface="Calibri" panose="020F0502020204030204" pitchFamily="34" charset="0"/>
              </a:rPr>
              <a:t>centre</a:t>
            </a:r>
            <a:r>
              <a:rPr lang="en-US" sz="2200" dirty="0">
                <a:latin typeface="Times New Roman" panose="02020603050405020304" pitchFamily="18" charset="0"/>
                <a:ea typeface="Calibri" panose="020F0502020204030204" pitchFamily="34" charset="0"/>
              </a:rPr>
              <a:t> of gravity offset from the shaft </a:t>
            </a:r>
            <a:r>
              <a:rPr lang="en-US" sz="2200" dirty="0" err="1">
                <a:latin typeface="Times New Roman" panose="02020603050405020304" pitchFamily="18" charset="0"/>
                <a:ea typeface="Calibri" panose="020F0502020204030204" pitchFamily="34" charset="0"/>
              </a:rPr>
              <a:t>centre</a:t>
            </a:r>
            <a:r>
              <a:rPr lang="en-US" sz="2200" dirty="0">
                <a:latin typeface="Times New Roman" panose="02020603050405020304" pitchFamily="18" charset="0"/>
                <a:ea typeface="Calibri" panose="020F0502020204030204" pitchFamily="34" charset="0"/>
              </a:rPr>
              <a:t> is defined as eccentricity ε as shown in figure. It is assumed that the damping of the shaft is zero.</a:t>
            </a:r>
            <a:endParaRPr lang="en-IN" sz="22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693019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426</TotalTime>
  <Words>1376</Words>
  <Application>Microsoft Office PowerPoint</Application>
  <PresentationFormat>Widescreen</PresentationFormat>
  <Paragraphs>155</Paragraphs>
  <Slides>34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Adobe Song Std L</vt:lpstr>
      <vt:lpstr>Microsoft JhengHei</vt:lpstr>
      <vt:lpstr>Arial</vt:lpstr>
      <vt:lpstr>Calibri</vt:lpstr>
      <vt:lpstr>Calibri Light</vt:lpstr>
      <vt:lpstr>Cambria Math</vt:lpstr>
      <vt:lpstr>Courier New</vt:lpstr>
      <vt:lpstr>Lucida Handwriting</vt:lpstr>
      <vt:lpstr>Times New Roman</vt:lpstr>
      <vt:lpstr>Wingdings</vt:lpstr>
      <vt:lpstr>Office Theme</vt:lpstr>
      <vt:lpstr>Dynamic Analysis of Gyroscopic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3 : Modal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Himanshu Lahare</dc:creator>
  <cp:lastModifiedBy>KUDIPUDI BHANU SUKRUTH</cp:lastModifiedBy>
  <cp:revision>31</cp:revision>
  <dcterms:created xsi:type="dcterms:W3CDTF">2022-11-17T11:08:23Z</dcterms:created>
  <dcterms:modified xsi:type="dcterms:W3CDTF">2022-11-18T08:33:34Z</dcterms:modified>
</cp:coreProperties>
</file>